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hyperlink" Target="http://www.metatheorie-der-veraenderung.info" TargetMode="Externa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hyperlink" Target="http://www.metatheorie-der-veraenderung.info" TargetMode="Externa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Textebene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Christian Bauer"/>
          <p:cNvSpPr txBox="1"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„Zitat hier eingeben.“"/>
          <p:cNvSpPr txBox="1"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MdV_Logo_Schriftzug_weiss_orange.jpg" descr="MdV_Logo_Schriftzug_weiss_oran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32305" y="263893"/>
            <a:ext cx="2138075" cy="1150145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18" name="© Klaus Eidenschink - www.metatheorie-der-veraenderung.info"/>
          <p:cNvSpPr txBox="1"/>
          <p:nvPr/>
        </p:nvSpPr>
        <p:spPr>
          <a:xfrm>
            <a:off x="3638602" y="9340850"/>
            <a:ext cx="571714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300">
                <a:solidFill>
                  <a:srgbClr val="424242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© Klaus Eidenschink - </a:t>
            </a:r>
            <a:r>
              <a:rPr u="sng">
                <a:hlinkClick r:id="rId3" invalidUrl="" action="" tgtFrame="" tooltip="" history="1" highlightClick="0" endSnd="0"/>
              </a:rPr>
              <a:t>www.metatheorie-der-veraenderung.info</a:t>
            </a:r>
          </a:p>
        </p:txBody>
      </p:sp>
      <p:sp>
        <p:nvSpPr>
          <p:cNvPr id="119" name="Foliennumm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dV_Logo_Schriftzug_weiss_orange.jpg" descr="MdV_Logo_Schriftzug_weiss_oran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38" y="230026"/>
            <a:ext cx="2138075" cy="1150146"/>
          </a:xfrm>
          <a:prstGeom prst="rect">
            <a:avLst/>
          </a:prstGeom>
          <a:ln w="254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  <p:sp>
        <p:nvSpPr>
          <p:cNvPr id="127" name="© Klaus Eidenschink - www.metatheorie-der-veraenderung.info"/>
          <p:cNvSpPr txBox="1"/>
          <p:nvPr/>
        </p:nvSpPr>
        <p:spPr>
          <a:xfrm>
            <a:off x="3638602" y="9340850"/>
            <a:ext cx="571714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300">
                <a:solidFill>
                  <a:srgbClr val="424242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© Klaus Eidenschink - </a:t>
            </a:r>
            <a:r>
              <a:rPr u="sng">
                <a:hlinkClick r:id="rId3" invalidUrl="" action="" tgtFrame="" tooltip="" history="1" highlightClick="0" endSnd="0"/>
              </a:rPr>
              <a:t>www.metatheorie-der-veraenderung.info</a:t>
            </a:r>
          </a:p>
        </p:txBody>
      </p:sp>
      <p:sp>
        <p:nvSpPr>
          <p:cNvPr id="128" name="Foliennumm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ie"/>
          <p:cNvSpPr/>
          <p:nvPr/>
        </p:nvSpPr>
        <p:spPr>
          <a:xfrm>
            <a:off x="571500" y="1955800"/>
            <a:ext cx="11912600" cy="105"/>
          </a:xfrm>
          <a:prstGeom prst="line">
            <a:avLst/>
          </a:prstGeom>
          <a:ln w="12700">
            <a:solidFill>
              <a:srgbClr val="FFD479"/>
            </a:solidFill>
            <a:miter lim="400000"/>
          </a:ln>
        </p:spPr>
        <p:txBody>
          <a:bodyPr lIns="50800" tIns="50800" rIns="50800" bIns="50800" anchor="ctr"/>
          <a:lstStyle/>
          <a:p>
            <a:pPr marL="635000" marR="186690" indent="-406400" algn="l" defTabSz="457200">
              <a:spcBef>
                <a:spcPts val="1000"/>
              </a:spcBef>
              <a:buSzPct val="36663"/>
              <a:buFont typeface="Lucida Grande"/>
              <a:buBlip>
                <a:blip r:embed="rId2"/>
              </a:buBlip>
              <a:tabLst>
                <a:tab pos="457200" algn="l"/>
              </a:tabLst>
              <a:defRPr sz="2400">
                <a:solidFill>
                  <a:srgbClr val="424242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</a:p>
        </p:txBody>
      </p:sp>
      <p:pic>
        <p:nvPicPr>
          <p:cNvPr id="136" name="schriftzug.png" descr="schriftzug.png"/>
          <p:cNvPicPr>
            <a:picLocks noChangeAspect="1"/>
          </p:cNvPicPr>
          <p:nvPr/>
        </p:nvPicPr>
        <p:blipFill>
          <a:blip r:embed="rId3">
            <a:extLst/>
          </a:blip>
          <a:srcRect l="474" t="2592" r="232" b="1144"/>
          <a:stretch>
            <a:fillRect/>
          </a:stretch>
        </p:blipFill>
        <p:spPr>
          <a:xfrm>
            <a:off x="11131642" y="1383523"/>
            <a:ext cx="1359154" cy="2799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535" fill="norm" stroke="1" extrusionOk="0">
                <a:moveTo>
                  <a:pt x="458" y="0"/>
                </a:moveTo>
                <a:lnTo>
                  <a:pt x="338" y="244"/>
                </a:lnTo>
                <a:cubicBezTo>
                  <a:pt x="192" y="574"/>
                  <a:pt x="62" y="1221"/>
                  <a:pt x="23" y="1801"/>
                </a:cubicBezTo>
                <a:cubicBezTo>
                  <a:pt x="1" y="2126"/>
                  <a:pt x="-5" y="4584"/>
                  <a:pt x="4" y="10989"/>
                </a:cubicBezTo>
                <a:cubicBezTo>
                  <a:pt x="15" y="18836"/>
                  <a:pt x="21" y="19752"/>
                  <a:pt x="61" y="20117"/>
                </a:cubicBezTo>
                <a:cubicBezTo>
                  <a:pt x="113" y="20599"/>
                  <a:pt x="257" y="21160"/>
                  <a:pt x="376" y="21368"/>
                </a:cubicBezTo>
                <a:cubicBezTo>
                  <a:pt x="491" y="21570"/>
                  <a:pt x="21086" y="21600"/>
                  <a:pt x="21235" y="21399"/>
                </a:cubicBezTo>
                <a:cubicBezTo>
                  <a:pt x="21349" y="21246"/>
                  <a:pt x="21502" y="20662"/>
                  <a:pt x="21557" y="20147"/>
                </a:cubicBezTo>
                <a:cubicBezTo>
                  <a:pt x="21589" y="19848"/>
                  <a:pt x="21595" y="18428"/>
                  <a:pt x="21595" y="11081"/>
                </a:cubicBezTo>
                <a:cubicBezTo>
                  <a:pt x="21595" y="5403"/>
                  <a:pt x="21581" y="2235"/>
                  <a:pt x="21563" y="1923"/>
                </a:cubicBezTo>
                <a:cubicBezTo>
                  <a:pt x="21527" y="1287"/>
                  <a:pt x="21411" y="633"/>
                  <a:pt x="21261" y="275"/>
                </a:cubicBezTo>
                <a:lnTo>
                  <a:pt x="21135" y="0"/>
                </a:lnTo>
                <a:lnTo>
                  <a:pt x="10799" y="0"/>
                </a:lnTo>
                <a:lnTo>
                  <a:pt x="458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37" name="Logo, blau.png" descr="Logo, blau.png"/>
          <p:cNvPicPr>
            <a:picLocks noChangeAspect="1"/>
          </p:cNvPicPr>
          <p:nvPr/>
        </p:nvPicPr>
        <p:blipFill>
          <a:blip r:embed="rId4">
            <a:extLst/>
          </a:blip>
          <a:srcRect l="17363" t="9854" r="10413" b="13743"/>
          <a:stretch>
            <a:fillRect/>
          </a:stretch>
        </p:blipFill>
        <p:spPr>
          <a:xfrm>
            <a:off x="11425363" y="186552"/>
            <a:ext cx="787401" cy="1156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67" y="0"/>
                </a:moveTo>
                <a:lnTo>
                  <a:pt x="6347" y="7"/>
                </a:lnTo>
                <a:lnTo>
                  <a:pt x="6206" y="59"/>
                </a:lnTo>
                <a:lnTo>
                  <a:pt x="5803" y="141"/>
                </a:lnTo>
                <a:lnTo>
                  <a:pt x="5052" y="170"/>
                </a:lnTo>
                <a:lnTo>
                  <a:pt x="4616" y="178"/>
                </a:lnTo>
                <a:lnTo>
                  <a:pt x="4300" y="193"/>
                </a:lnTo>
                <a:lnTo>
                  <a:pt x="4094" y="230"/>
                </a:lnTo>
                <a:lnTo>
                  <a:pt x="3963" y="282"/>
                </a:lnTo>
                <a:lnTo>
                  <a:pt x="3745" y="363"/>
                </a:lnTo>
                <a:lnTo>
                  <a:pt x="3473" y="408"/>
                </a:lnTo>
                <a:lnTo>
                  <a:pt x="3223" y="452"/>
                </a:lnTo>
                <a:lnTo>
                  <a:pt x="3059" y="526"/>
                </a:lnTo>
                <a:lnTo>
                  <a:pt x="2852" y="600"/>
                </a:lnTo>
                <a:lnTo>
                  <a:pt x="2635" y="608"/>
                </a:lnTo>
                <a:lnTo>
                  <a:pt x="2373" y="659"/>
                </a:lnTo>
                <a:lnTo>
                  <a:pt x="2123" y="756"/>
                </a:lnTo>
                <a:lnTo>
                  <a:pt x="1938" y="867"/>
                </a:lnTo>
                <a:lnTo>
                  <a:pt x="1764" y="986"/>
                </a:lnTo>
                <a:lnTo>
                  <a:pt x="1590" y="1030"/>
                </a:lnTo>
                <a:lnTo>
                  <a:pt x="1492" y="1060"/>
                </a:lnTo>
                <a:lnTo>
                  <a:pt x="1492" y="1134"/>
                </a:lnTo>
                <a:lnTo>
                  <a:pt x="1437" y="1260"/>
                </a:lnTo>
                <a:lnTo>
                  <a:pt x="1187" y="1423"/>
                </a:lnTo>
                <a:lnTo>
                  <a:pt x="936" y="1593"/>
                </a:lnTo>
                <a:lnTo>
                  <a:pt x="827" y="1727"/>
                </a:lnTo>
                <a:lnTo>
                  <a:pt x="784" y="1860"/>
                </a:lnTo>
                <a:lnTo>
                  <a:pt x="675" y="2001"/>
                </a:lnTo>
                <a:lnTo>
                  <a:pt x="555" y="2171"/>
                </a:lnTo>
                <a:lnTo>
                  <a:pt x="479" y="2371"/>
                </a:lnTo>
                <a:lnTo>
                  <a:pt x="392" y="2564"/>
                </a:lnTo>
                <a:lnTo>
                  <a:pt x="229" y="2734"/>
                </a:lnTo>
                <a:lnTo>
                  <a:pt x="65" y="2875"/>
                </a:lnTo>
                <a:lnTo>
                  <a:pt x="0" y="3023"/>
                </a:lnTo>
                <a:lnTo>
                  <a:pt x="65" y="3231"/>
                </a:lnTo>
                <a:lnTo>
                  <a:pt x="229" y="3497"/>
                </a:lnTo>
                <a:lnTo>
                  <a:pt x="425" y="3742"/>
                </a:lnTo>
                <a:lnTo>
                  <a:pt x="588" y="3883"/>
                </a:lnTo>
                <a:lnTo>
                  <a:pt x="664" y="3987"/>
                </a:lnTo>
                <a:lnTo>
                  <a:pt x="675" y="4179"/>
                </a:lnTo>
                <a:lnTo>
                  <a:pt x="610" y="4387"/>
                </a:lnTo>
                <a:lnTo>
                  <a:pt x="490" y="4550"/>
                </a:lnTo>
                <a:lnTo>
                  <a:pt x="435" y="4683"/>
                </a:lnTo>
                <a:lnTo>
                  <a:pt x="446" y="4883"/>
                </a:lnTo>
                <a:lnTo>
                  <a:pt x="457" y="5091"/>
                </a:lnTo>
                <a:lnTo>
                  <a:pt x="338" y="5194"/>
                </a:lnTo>
                <a:lnTo>
                  <a:pt x="229" y="5283"/>
                </a:lnTo>
                <a:lnTo>
                  <a:pt x="305" y="5476"/>
                </a:lnTo>
                <a:lnTo>
                  <a:pt x="446" y="5654"/>
                </a:lnTo>
                <a:lnTo>
                  <a:pt x="588" y="5780"/>
                </a:lnTo>
                <a:lnTo>
                  <a:pt x="729" y="5891"/>
                </a:lnTo>
                <a:lnTo>
                  <a:pt x="838" y="6032"/>
                </a:lnTo>
                <a:lnTo>
                  <a:pt x="947" y="6143"/>
                </a:lnTo>
                <a:lnTo>
                  <a:pt x="1067" y="6187"/>
                </a:lnTo>
                <a:lnTo>
                  <a:pt x="1241" y="6239"/>
                </a:lnTo>
                <a:lnTo>
                  <a:pt x="1448" y="6365"/>
                </a:lnTo>
                <a:lnTo>
                  <a:pt x="1709" y="6491"/>
                </a:lnTo>
                <a:lnTo>
                  <a:pt x="1992" y="6513"/>
                </a:lnTo>
                <a:lnTo>
                  <a:pt x="2221" y="6521"/>
                </a:lnTo>
                <a:lnTo>
                  <a:pt x="2352" y="6573"/>
                </a:lnTo>
                <a:lnTo>
                  <a:pt x="2580" y="6624"/>
                </a:lnTo>
                <a:lnTo>
                  <a:pt x="3059" y="6639"/>
                </a:lnTo>
                <a:lnTo>
                  <a:pt x="3538" y="6632"/>
                </a:lnTo>
                <a:lnTo>
                  <a:pt x="3821" y="6587"/>
                </a:lnTo>
                <a:lnTo>
                  <a:pt x="3854" y="6506"/>
                </a:lnTo>
                <a:lnTo>
                  <a:pt x="3778" y="6424"/>
                </a:lnTo>
                <a:lnTo>
                  <a:pt x="3615" y="6343"/>
                </a:lnTo>
                <a:lnTo>
                  <a:pt x="3386" y="6291"/>
                </a:lnTo>
                <a:lnTo>
                  <a:pt x="3005" y="6180"/>
                </a:lnTo>
                <a:lnTo>
                  <a:pt x="2580" y="5958"/>
                </a:lnTo>
                <a:lnTo>
                  <a:pt x="2243" y="5743"/>
                </a:lnTo>
                <a:lnTo>
                  <a:pt x="2058" y="5661"/>
                </a:lnTo>
                <a:lnTo>
                  <a:pt x="1927" y="5609"/>
                </a:lnTo>
                <a:lnTo>
                  <a:pt x="1796" y="5461"/>
                </a:lnTo>
                <a:lnTo>
                  <a:pt x="1688" y="5261"/>
                </a:lnTo>
                <a:lnTo>
                  <a:pt x="1611" y="5017"/>
                </a:lnTo>
                <a:lnTo>
                  <a:pt x="1557" y="4772"/>
                </a:lnTo>
                <a:lnTo>
                  <a:pt x="1546" y="4542"/>
                </a:lnTo>
                <a:lnTo>
                  <a:pt x="1579" y="4364"/>
                </a:lnTo>
                <a:lnTo>
                  <a:pt x="1677" y="4253"/>
                </a:lnTo>
                <a:lnTo>
                  <a:pt x="1829" y="4127"/>
                </a:lnTo>
                <a:lnTo>
                  <a:pt x="1992" y="3950"/>
                </a:lnTo>
                <a:lnTo>
                  <a:pt x="2123" y="3735"/>
                </a:lnTo>
                <a:lnTo>
                  <a:pt x="2210" y="3520"/>
                </a:lnTo>
                <a:lnTo>
                  <a:pt x="2363" y="3283"/>
                </a:lnTo>
                <a:lnTo>
                  <a:pt x="2646" y="3038"/>
                </a:lnTo>
                <a:lnTo>
                  <a:pt x="2885" y="2838"/>
                </a:lnTo>
                <a:lnTo>
                  <a:pt x="2983" y="2719"/>
                </a:lnTo>
                <a:lnTo>
                  <a:pt x="3059" y="2638"/>
                </a:lnTo>
                <a:lnTo>
                  <a:pt x="3266" y="2534"/>
                </a:lnTo>
                <a:lnTo>
                  <a:pt x="3495" y="2430"/>
                </a:lnTo>
                <a:lnTo>
                  <a:pt x="3615" y="2356"/>
                </a:lnTo>
                <a:lnTo>
                  <a:pt x="3713" y="2253"/>
                </a:lnTo>
                <a:lnTo>
                  <a:pt x="3887" y="2060"/>
                </a:lnTo>
                <a:lnTo>
                  <a:pt x="4050" y="1882"/>
                </a:lnTo>
                <a:lnTo>
                  <a:pt x="4083" y="1786"/>
                </a:lnTo>
                <a:lnTo>
                  <a:pt x="4115" y="1734"/>
                </a:lnTo>
                <a:lnTo>
                  <a:pt x="4257" y="1667"/>
                </a:lnTo>
                <a:lnTo>
                  <a:pt x="4431" y="1623"/>
                </a:lnTo>
                <a:lnTo>
                  <a:pt x="4562" y="1630"/>
                </a:lnTo>
                <a:lnTo>
                  <a:pt x="4714" y="1556"/>
                </a:lnTo>
                <a:lnTo>
                  <a:pt x="4877" y="1489"/>
                </a:lnTo>
                <a:lnTo>
                  <a:pt x="4975" y="1475"/>
                </a:lnTo>
                <a:lnTo>
                  <a:pt x="5084" y="1378"/>
                </a:lnTo>
                <a:lnTo>
                  <a:pt x="5204" y="1289"/>
                </a:lnTo>
                <a:lnTo>
                  <a:pt x="5324" y="1260"/>
                </a:lnTo>
                <a:lnTo>
                  <a:pt x="5454" y="1252"/>
                </a:lnTo>
                <a:lnTo>
                  <a:pt x="5574" y="1178"/>
                </a:lnTo>
                <a:lnTo>
                  <a:pt x="5716" y="1111"/>
                </a:lnTo>
                <a:lnTo>
                  <a:pt x="5966" y="1237"/>
                </a:lnTo>
                <a:lnTo>
                  <a:pt x="6108" y="1349"/>
                </a:lnTo>
                <a:lnTo>
                  <a:pt x="6184" y="1475"/>
                </a:lnTo>
                <a:lnTo>
                  <a:pt x="6227" y="1667"/>
                </a:lnTo>
                <a:lnTo>
                  <a:pt x="6227" y="1978"/>
                </a:lnTo>
                <a:lnTo>
                  <a:pt x="6249" y="2445"/>
                </a:lnTo>
                <a:lnTo>
                  <a:pt x="6304" y="2712"/>
                </a:lnTo>
                <a:lnTo>
                  <a:pt x="6445" y="2838"/>
                </a:lnTo>
                <a:lnTo>
                  <a:pt x="6696" y="2897"/>
                </a:lnTo>
                <a:lnTo>
                  <a:pt x="7000" y="3001"/>
                </a:lnTo>
                <a:lnTo>
                  <a:pt x="7240" y="3186"/>
                </a:lnTo>
                <a:lnTo>
                  <a:pt x="7381" y="3438"/>
                </a:lnTo>
                <a:lnTo>
                  <a:pt x="7392" y="3705"/>
                </a:lnTo>
                <a:lnTo>
                  <a:pt x="7392" y="3898"/>
                </a:lnTo>
                <a:lnTo>
                  <a:pt x="7588" y="3920"/>
                </a:lnTo>
                <a:lnTo>
                  <a:pt x="7763" y="3868"/>
                </a:lnTo>
                <a:lnTo>
                  <a:pt x="7839" y="3786"/>
                </a:lnTo>
                <a:lnTo>
                  <a:pt x="7904" y="3712"/>
                </a:lnTo>
                <a:lnTo>
                  <a:pt x="8067" y="3683"/>
                </a:lnTo>
                <a:lnTo>
                  <a:pt x="8144" y="3690"/>
                </a:lnTo>
                <a:lnTo>
                  <a:pt x="8252" y="3646"/>
                </a:lnTo>
                <a:lnTo>
                  <a:pt x="8285" y="3579"/>
                </a:lnTo>
                <a:lnTo>
                  <a:pt x="8329" y="3475"/>
                </a:lnTo>
                <a:lnTo>
                  <a:pt x="8361" y="3305"/>
                </a:lnTo>
                <a:lnTo>
                  <a:pt x="8405" y="3075"/>
                </a:lnTo>
                <a:lnTo>
                  <a:pt x="8459" y="2764"/>
                </a:lnTo>
                <a:lnTo>
                  <a:pt x="8492" y="2556"/>
                </a:lnTo>
                <a:lnTo>
                  <a:pt x="8481" y="2453"/>
                </a:lnTo>
                <a:lnTo>
                  <a:pt x="8405" y="2408"/>
                </a:lnTo>
                <a:lnTo>
                  <a:pt x="8231" y="2401"/>
                </a:lnTo>
                <a:lnTo>
                  <a:pt x="7730" y="2379"/>
                </a:lnTo>
                <a:lnTo>
                  <a:pt x="7458" y="2334"/>
                </a:lnTo>
                <a:lnTo>
                  <a:pt x="7360" y="2238"/>
                </a:lnTo>
                <a:lnTo>
                  <a:pt x="7349" y="2075"/>
                </a:lnTo>
                <a:lnTo>
                  <a:pt x="7338" y="1860"/>
                </a:lnTo>
                <a:lnTo>
                  <a:pt x="7196" y="1749"/>
                </a:lnTo>
                <a:lnTo>
                  <a:pt x="7000" y="1623"/>
                </a:lnTo>
                <a:lnTo>
                  <a:pt x="6881" y="1423"/>
                </a:lnTo>
                <a:lnTo>
                  <a:pt x="6848" y="1178"/>
                </a:lnTo>
                <a:lnTo>
                  <a:pt x="6913" y="926"/>
                </a:lnTo>
                <a:lnTo>
                  <a:pt x="7033" y="734"/>
                </a:lnTo>
                <a:lnTo>
                  <a:pt x="7164" y="659"/>
                </a:lnTo>
                <a:lnTo>
                  <a:pt x="7283" y="645"/>
                </a:lnTo>
                <a:lnTo>
                  <a:pt x="7414" y="563"/>
                </a:lnTo>
                <a:lnTo>
                  <a:pt x="7523" y="467"/>
                </a:lnTo>
                <a:lnTo>
                  <a:pt x="7577" y="370"/>
                </a:lnTo>
                <a:lnTo>
                  <a:pt x="7414" y="348"/>
                </a:lnTo>
                <a:lnTo>
                  <a:pt x="7185" y="319"/>
                </a:lnTo>
                <a:lnTo>
                  <a:pt x="6848" y="170"/>
                </a:lnTo>
                <a:lnTo>
                  <a:pt x="6619" y="52"/>
                </a:lnTo>
                <a:lnTo>
                  <a:pt x="6467" y="0"/>
                </a:lnTo>
                <a:close/>
                <a:moveTo>
                  <a:pt x="17125" y="141"/>
                </a:moveTo>
                <a:lnTo>
                  <a:pt x="16940" y="215"/>
                </a:lnTo>
                <a:lnTo>
                  <a:pt x="16755" y="289"/>
                </a:lnTo>
                <a:lnTo>
                  <a:pt x="16581" y="326"/>
                </a:lnTo>
                <a:lnTo>
                  <a:pt x="16450" y="363"/>
                </a:lnTo>
                <a:lnTo>
                  <a:pt x="16396" y="482"/>
                </a:lnTo>
                <a:lnTo>
                  <a:pt x="16374" y="689"/>
                </a:lnTo>
                <a:lnTo>
                  <a:pt x="16352" y="971"/>
                </a:lnTo>
                <a:lnTo>
                  <a:pt x="16320" y="1215"/>
                </a:lnTo>
                <a:lnTo>
                  <a:pt x="16254" y="1363"/>
                </a:lnTo>
                <a:lnTo>
                  <a:pt x="16135" y="1438"/>
                </a:lnTo>
                <a:lnTo>
                  <a:pt x="15928" y="1452"/>
                </a:lnTo>
                <a:lnTo>
                  <a:pt x="15710" y="1415"/>
                </a:lnTo>
                <a:lnTo>
                  <a:pt x="15579" y="1275"/>
                </a:lnTo>
                <a:lnTo>
                  <a:pt x="15460" y="1156"/>
                </a:lnTo>
                <a:lnTo>
                  <a:pt x="15340" y="1104"/>
                </a:lnTo>
                <a:lnTo>
                  <a:pt x="15198" y="1156"/>
                </a:lnTo>
                <a:lnTo>
                  <a:pt x="15079" y="1275"/>
                </a:lnTo>
                <a:lnTo>
                  <a:pt x="14937" y="1400"/>
                </a:lnTo>
                <a:lnTo>
                  <a:pt x="14785" y="1452"/>
                </a:lnTo>
                <a:lnTo>
                  <a:pt x="14600" y="1512"/>
                </a:lnTo>
                <a:lnTo>
                  <a:pt x="14371" y="1638"/>
                </a:lnTo>
                <a:lnTo>
                  <a:pt x="14197" y="1771"/>
                </a:lnTo>
                <a:lnTo>
                  <a:pt x="14175" y="1867"/>
                </a:lnTo>
                <a:lnTo>
                  <a:pt x="14349" y="1823"/>
                </a:lnTo>
                <a:lnTo>
                  <a:pt x="14469" y="1778"/>
                </a:lnTo>
                <a:lnTo>
                  <a:pt x="14610" y="1815"/>
                </a:lnTo>
                <a:lnTo>
                  <a:pt x="14752" y="1860"/>
                </a:lnTo>
                <a:lnTo>
                  <a:pt x="14894" y="1808"/>
                </a:lnTo>
                <a:lnTo>
                  <a:pt x="15155" y="1778"/>
                </a:lnTo>
                <a:lnTo>
                  <a:pt x="15264" y="1964"/>
                </a:lnTo>
                <a:lnTo>
                  <a:pt x="15209" y="2075"/>
                </a:lnTo>
                <a:lnTo>
                  <a:pt x="15057" y="2141"/>
                </a:lnTo>
                <a:lnTo>
                  <a:pt x="14883" y="2223"/>
                </a:lnTo>
                <a:lnTo>
                  <a:pt x="14774" y="2386"/>
                </a:lnTo>
                <a:lnTo>
                  <a:pt x="14708" y="2542"/>
                </a:lnTo>
                <a:lnTo>
                  <a:pt x="14632" y="2623"/>
                </a:lnTo>
                <a:lnTo>
                  <a:pt x="14534" y="2779"/>
                </a:lnTo>
                <a:lnTo>
                  <a:pt x="14491" y="2897"/>
                </a:lnTo>
                <a:lnTo>
                  <a:pt x="14360" y="3023"/>
                </a:lnTo>
                <a:lnTo>
                  <a:pt x="14229" y="3231"/>
                </a:lnTo>
                <a:lnTo>
                  <a:pt x="14175" y="3527"/>
                </a:lnTo>
                <a:lnTo>
                  <a:pt x="14208" y="3824"/>
                </a:lnTo>
                <a:lnTo>
                  <a:pt x="14327" y="4031"/>
                </a:lnTo>
                <a:lnTo>
                  <a:pt x="14512" y="4113"/>
                </a:lnTo>
                <a:lnTo>
                  <a:pt x="14785" y="4127"/>
                </a:lnTo>
                <a:lnTo>
                  <a:pt x="15111" y="4105"/>
                </a:lnTo>
                <a:lnTo>
                  <a:pt x="15122" y="4653"/>
                </a:lnTo>
                <a:lnTo>
                  <a:pt x="15155" y="5024"/>
                </a:lnTo>
                <a:lnTo>
                  <a:pt x="15242" y="5335"/>
                </a:lnTo>
                <a:lnTo>
                  <a:pt x="15351" y="5550"/>
                </a:lnTo>
                <a:lnTo>
                  <a:pt x="15481" y="5624"/>
                </a:lnTo>
                <a:lnTo>
                  <a:pt x="15721" y="5669"/>
                </a:lnTo>
                <a:lnTo>
                  <a:pt x="15841" y="5669"/>
                </a:lnTo>
                <a:lnTo>
                  <a:pt x="15884" y="5602"/>
                </a:lnTo>
                <a:lnTo>
                  <a:pt x="16048" y="5409"/>
                </a:lnTo>
                <a:lnTo>
                  <a:pt x="16156" y="5291"/>
                </a:lnTo>
                <a:lnTo>
                  <a:pt x="16200" y="5113"/>
                </a:lnTo>
                <a:lnTo>
                  <a:pt x="16244" y="4950"/>
                </a:lnTo>
                <a:lnTo>
                  <a:pt x="16385" y="4876"/>
                </a:lnTo>
                <a:lnTo>
                  <a:pt x="16581" y="4794"/>
                </a:lnTo>
                <a:lnTo>
                  <a:pt x="16701" y="4631"/>
                </a:lnTo>
                <a:lnTo>
                  <a:pt x="16733" y="4387"/>
                </a:lnTo>
                <a:lnTo>
                  <a:pt x="16701" y="4068"/>
                </a:lnTo>
                <a:lnTo>
                  <a:pt x="16603" y="3727"/>
                </a:lnTo>
                <a:lnTo>
                  <a:pt x="16505" y="3535"/>
                </a:lnTo>
                <a:lnTo>
                  <a:pt x="16450" y="3453"/>
                </a:lnTo>
                <a:lnTo>
                  <a:pt x="16505" y="3401"/>
                </a:lnTo>
                <a:lnTo>
                  <a:pt x="16657" y="3386"/>
                </a:lnTo>
                <a:lnTo>
                  <a:pt x="16875" y="3401"/>
                </a:lnTo>
                <a:lnTo>
                  <a:pt x="17082" y="3416"/>
                </a:lnTo>
                <a:lnTo>
                  <a:pt x="17104" y="3290"/>
                </a:lnTo>
                <a:lnTo>
                  <a:pt x="17158" y="3149"/>
                </a:lnTo>
                <a:lnTo>
                  <a:pt x="17419" y="3068"/>
                </a:lnTo>
                <a:lnTo>
                  <a:pt x="17757" y="3045"/>
                </a:lnTo>
                <a:lnTo>
                  <a:pt x="18062" y="3142"/>
                </a:lnTo>
                <a:lnTo>
                  <a:pt x="18301" y="3238"/>
                </a:lnTo>
                <a:lnTo>
                  <a:pt x="18454" y="3209"/>
                </a:lnTo>
                <a:lnTo>
                  <a:pt x="18573" y="3201"/>
                </a:lnTo>
                <a:lnTo>
                  <a:pt x="18693" y="3290"/>
                </a:lnTo>
                <a:lnTo>
                  <a:pt x="18769" y="3446"/>
                </a:lnTo>
                <a:lnTo>
                  <a:pt x="18780" y="3631"/>
                </a:lnTo>
                <a:lnTo>
                  <a:pt x="18704" y="3779"/>
                </a:lnTo>
                <a:lnTo>
                  <a:pt x="18508" y="3801"/>
                </a:lnTo>
                <a:lnTo>
                  <a:pt x="18290" y="3846"/>
                </a:lnTo>
                <a:lnTo>
                  <a:pt x="18323" y="3957"/>
                </a:lnTo>
                <a:lnTo>
                  <a:pt x="18454" y="4127"/>
                </a:lnTo>
                <a:lnTo>
                  <a:pt x="18584" y="4327"/>
                </a:lnTo>
                <a:lnTo>
                  <a:pt x="18454" y="4476"/>
                </a:lnTo>
                <a:lnTo>
                  <a:pt x="18334" y="4594"/>
                </a:lnTo>
                <a:lnTo>
                  <a:pt x="18279" y="4690"/>
                </a:lnTo>
                <a:lnTo>
                  <a:pt x="18334" y="4750"/>
                </a:lnTo>
                <a:lnTo>
                  <a:pt x="18475" y="4772"/>
                </a:lnTo>
                <a:lnTo>
                  <a:pt x="18628" y="4757"/>
                </a:lnTo>
                <a:lnTo>
                  <a:pt x="18748" y="4705"/>
                </a:lnTo>
                <a:lnTo>
                  <a:pt x="18846" y="4646"/>
                </a:lnTo>
                <a:lnTo>
                  <a:pt x="18933" y="4698"/>
                </a:lnTo>
                <a:lnTo>
                  <a:pt x="18976" y="4839"/>
                </a:lnTo>
                <a:lnTo>
                  <a:pt x="18965" y="5039"/>
                </a:lnTo>
                <a:lnTo>
                  <a:pt x="18944" y="5291"/>
                </a:lnTo>
                <a:lnTo>
                  <a:pt x="18998" y="5469"/>
                </a:lnTo>
                <a:lnTo>
                  <a:pt x="19096" y="5654"/>
                </a:lnTo>
                <a:lnTo>
                  <a:pt x="19216" y="5921"/>
                </a:lnTo>
                <a:lnTo>
                  <a:pt x="19346" y="6187"/>
                </a:lnTo>
                <a:lnTo>
                  <a:pt x="19488" y="6336"/>
                </a:lnTo>
                <a:lnTo>
                  <a:pt x="19629" y="6543"/>
                </a:lnTo>
                <a:lnTo>
                  <a:pt x="19673" y="6699"/>
                </a:lnTo>
                <a:lnTo>
                  <a:pt x="19782" y="6876"/>
                </a:lnTo>
                <a:lnTo>
                  <a:pt x="19945" y="7099"/>
                </a:lnTo>
                <a:lnTo>
                  <a:pt x="20108" y="7358"/>
                </a:lnTo>
                <a:lnTo>
                  <a:pt x="20272" y="7573"/>
                </a:lnTo>
                <a:lnTo>
                  <a:pt x="20402" y="7692"/>
                </a:lnTo>
                <a:lnTo>
                  <a:pt x="20555" y="7729"/>
                </a:lnTo>
                <a:lnTo>
                  <a:pt x="20783" y="7743"/>
                </a:lnTo>
                <a:lnTo>
                  <a:pt x="21023" y="7706"/>
                </a:lnTo>
                <a:lnTo>
                  <a:pt x="21099" y="7551"/>
                </a:lnTo>
                <a:lnTo>
                  <a:pt x="21175" y="7395"/>
                </a:lnTo>
                <a:lnTo>
                  <a:pt x="21360" y="7336"/>
                </a:lnTo>
                <a:lnTo>
                  <a:pt x="21556" y="7262"/>
                </a:lnTo>
                <a:lnTo>
                  <a:pt x="21600" y="7002"/>
                </a:lnTo>
                <a:lnTo>
                  <a:pt x="21567" y="6773"/>
                </a:lnTo>
                <a:lnTo>
                  <a:pt x="21513" y="6654"/>
                </a:lnTo>
                <a:lnTo>
                  <a:pt x="21458" y="6580"/>
                </a:lnTo>
                <a:lnTo>
                  <a:pt x="21469" y="6454"/>
                </a:lnTo>
                <a:lnTo>
                  <a:pt x="21448" y="6298"/>
                </a:lnTo>
                <a:lnTo>
                  <a:pt x="21295" y="6158"/>
                </a:lnTo>
                <a:lnTo>
                  <a:pt x="21143" y="6039"/>
                </a:lnTo>
                <a:lnTo>
                  <a:pt x="21077" y="5928"/>
                </a:lnTo>
                <a:lnTo>
                  <a:pt x="21023" y="5780"/>
                </a:lnTo>
                <a:lnTo>
                  <a:pt x="20892" y="5609"/>
                </a:lnTo>
                <a:lnTo>
                  <a:pt x="20729" y="5469"/>
                </a:lnTo>
                <a:lnTo>
                  <a:pt x="20598" y="5409"/>
                </a:lnTo>
                <a:lnTo>
                  <a:pt x="20468" y="5372"/>
                </a:lnTo>
                <a:lnTo>
                  <a:pt x="20370" y="5276"/>
                </a:lnTo>
                <a:lnTo>
                  <a:pt x="20326" y="5150"/>
                </a:lnTo>
                <a:lnTo>
                  <a:pt x="20359" y="5024"/>
                </a:lnTo>
                <a:lnTo>
                  <a:pt x="20446" y="4779"/>
                </a:lnTo>
                <a:lnTo>
                  <a:pt x="20304" y="4705"/>
                </a:lnTo>
                <a:lnTo>
                  <a:pt x="20163" y="4661"/>
                </a:lnTo>
                <a:lnTo>
                  <a:pt x="20032" y="4557"/>
                </a:lnTo>
                <a:lnTo>
                  <a:pt x="19978" y="4431"/>
                </a:lnTo>
                <a:lnTo>
                  <a:pt x="20130" y="4379"/>
                </a:lnTo>
                <a:lnTo>
                  <a:pt x="20304" y="4298"/>
                </a:lnTo>
                <a:lnTo>
                  <a:pt x="20446" y="4164"/>
                </a:lnTo>
                <a:lnTo>
                  <a:pt x="20500" y="3994"/>
                </a:lnTo>
                <a:lnTo>
                  <a:pt x="20381" y="3809"/>
                </a:lnTo>
                <a:lnTo>
                  <a:pt x="20261" y="3638"/>
                </a:lnTo>
                <a:lnTo>
                  <a:pt x="20228" y="3490"/>
                </a:lnTo>
                <a:lnTo>
                  <a:pt x="20185" y="3297"/>
                </a:lnTo>
                <a:lnTo>
                  <a:pt x="20021" y="3023"/>
                </a:lnTo>
                <a:lnTo>
                  <a:pt x="19869" y="2764"/>
                </a:lnTo>
                <a:lnTo>
                  <a:pt x="19815" y="2601"/>
                </a:lnTo>
                <a:lnTo>
                  <a:pt x="19804" y="2497"/>
                </a:lnTo>
                <a:lnTo>
                  <a:pt x="19727" y="2371"/>
                </a:lnTo>
                <a:lnTo>
                  <a:pt x="19608" y="2267"/>
                </a:lnTo>
                <a:lnTo>
                  <a:pt x="19466" y="2304"/>
                </a:lnTo>
                <a:lnTo>
                  <a:pt x="19335" y="2349"/>
                </a:lnTo>
                <a:lnTo>
                  <a:pt x="19248" y="2275"/>
                </a:lnTo>
                <a:lnTo>
                  <a:pt x="19259" y="2038"/>
                </a:lnTo>
                <a:lnTo>
                  <a:pt x="19575" y="1993"/>
                </a:lnTo>
                <a:lnTo>
                  <a:pt x="19825" y="2008"/>
                </a:lnTo>
                <a:lnTo>
                  <a:pt x="20087" y="1993"/>
                </a:lnTo>
                <a:lnTo>
                  <a:pt x="20337" y="1949"/>
                </a:lnTo>
                <a:lnTo>
                  <a:pt x="20065" y="1734"/>
                </a:lnTo>
                <a:lnTo>
                  <a:pt x="19825" y="1586"/>
                </a:lnTo>
                <a:lnTo>
                  <a:pt x="19629" y="1526"/>
                </a:lnTo>
                <a:lnTo>
                  <a:pt x="19444" y="1489"/>
                </a:lnTo>
                <a:lnTo>
                  <a:pt x="19227" y="1415"/>
                </a:lnTo>
                <a:lnTo>
                  <a:pt x="19052" y="1297"/>
                </a:lnTo>
                <a:lnTo>
                  <a:pt x="19161" y="1171"/>
                </a:lnTo>
                <a:lnTo>
                  <a:pt x="19292" y="1015"/>
                </a:lnTo>
                <a:lnTo>
                  <a:pt x="19270" y="882"/>
                </a:lnTo>
                <a:lnTo>
                  <a:pt x="19118" y="785"/>
                </a:lnTo>
                <a:lnTo>
                  <a:pt x="18846" y="748"/>
                </a:lnTo>
                <a:lnTo>
                  <a:pt x="18584" y="726"/>
                </a:lnTo>
                <a:lnTo>
                  <a:pt x="18432" y="674"/>
                </a:lnTo>
                <a:lnTo>
                  <a:pt x="18312" y="630"/>
                </a:lnTo>
                <a:lnTo>
                  <a:pt x="18116" y="608"/>
                </a:lnTo>
                <a:lnTo>
                  <a:pt x="17909" y="571"/>
                </a:lnTo>
                <a:lnTo>
                  <a:pt x="17768" y="474"/>
                </a:lnTo>
                <a:lnTo>
                  <a:pt x="17615" y="348"/>
                </a:lnTo>
                <a:lnTo>
                  <a:pt x="17387" y="222"/>
                </a:lnTo>
                <a:lnTo>
                  <a:pt x="17125" y="141"/>
                </a:lnTo>
                <a:close/>
                <a:moveTo>
                  <a:pt x="18508" y="1727"/>
                </a:moveTo>
                <a:lnTo>
                  <a:pt x="18671" y="1756"/>
                </a:lnTo>
                <a:lnTo>
                  <a:pt x="18791" y="1934"/>
                </a:lnTo>
                <a:lnTo>
                  <a:pt x="18595" y="2090"/>
                </a:lnTo>
                <a:lnTo>
                  <a:pt x="18312" y="2156"/>
                </a:lnTo>
                <a:lnTo>
                  <a:pt x="18073" y="2156"/>
                </a:lnTo>
                <a:lnTo>
                  <a:pt x="17931" y="2097"/>
                </a:lnTo>
                <a:lnTo>
                  <a:pt x="17931" y="1978"/>
                </a:lnTo>
                <a:lnTo>
                  <a:pt x="18073" y="1860"/>
                </a:lnTo>
                <a:lnTo>
                  <a:pt x="18290" y="1764"/>
                </a:lnTo>
                <a:lnTo>
                  <a:pt x="18508" y="1727"/>
                </a:lnTo>
                <a:close/>
                <a:moveTo>
                  <a:pt x="17833" y="5150"/>
                </a:moveTo>
                <a:lnTo>
                  <a:pt x="17681" y="5246"/>
                </a:lnTo>
                <a:lnTo>
                  <a:pt x="17452" y="5439"/>
                </a:lnTo>
                <a:lnTo>
                  <a:pt x="17147" y="5676"/>
                </a:lnTo>
                <a:lnTo>
                  <a:pt x="16919" y="5787"/>
                </a:lnTo>
                <a:lnTo>
                  <a:pt x="16777" y="5839"/>
                </a:lnTo>
                <a:lnTo>
                  <a:pt x="16723" y="5913"/>
                </a:lnTo>
                <a:lnTo>
                  <a:pt x="16821" y="5965"/>
                </a:lnTo>
                <a:lnTo>
                  <a:pt x="17082" y="5958"/>
                </a:lnTo>
                <a:lnTo>
                  <a:pt x="17408" y="5891"/>
                </a:lnTo>
                <a:lnTo>
                  <a:pt x="17692" y="5787"/>
                </a:lnTo>
                <a:lnTo>
                  <a:pt x="17996" y="5528"/>
                </a:lnTo>
                <a:lnTo>
                  <a:pt x="18007" y="5239"/>
                </a:lnTo>
                <a:lnTo>
                  <a:pt x="17931" y="5157"/>
                </a:lnTo>
                <a:lnTo>
                  <a:pt x="17833" y="5150"/>
                </a:lnTo>
                <a:close/>
                <a:moveTo>
                  <a:pt x="5933" y="5765"/>
                </a:moveTo>
                <a:lnTo>
                  <a:pt x="5835" y="5861"/>
                </a:lnTo>
                <a:lnTo>
                  <a:pt x="5683" y="6076"/>
                </a:lnTo>
                <a:lnTo>
                  <a:pt x="5542" y="6387"/>
                </a:lnTo>
                <a:lnTo>
                  <a:pt x="5607" y="6691"/>
                </a:lnTo>
                <a:lnTo>
                  <a:pt x="5672" y="6951"/>
                </a:lnTo>
                <a:lnTo>
                  <a:pt x="5650" y="7173"/>
                </a:lnTo>
                <a:lnTo>
                  <a:pt x="5596" y="7321"/>
                </a:lnTo>
                <a:lnTo>
                  <a:pt x="5596" y="7410"/>
                </a:lnTo>
                <a:lnTo>
                  <a:pt x="5531" y="7469"/>
                </a:lnTo>
                <a:lnTo>
                  <a:pt x="5356" y="7529"/>
                </a:lnTo>
                <a:lnTo>
                  <a:pt x="5171" y="7588"/>
                </a:lnTo>
                <a:lnTo>
                  <a:pt x="5030" y="7684"/>
                </a:lnTo>
                <a:lnTo>
                  <a:pt x="4877" y="7877"/>
                </a:lnTo>
                <a:lnTo>
                  <a:pt x="4660" y="8195"/>
                </a:lnTo>
                <a:lnTo>
                  <a:pt x="4420" y="8499"/>
                </a:lnTo>
                <a:lnTo>
                  <a:pt x="4170" y="8692"/>
                </a:lnTo>
                <a:lnTo>
                  <a:pt x="3930" y="8766"/>
                </a:lnTo>
                <a:lnTo>
                  <a:pt x="3745" y="8707"/>
                </a:lnTo>
                <a:lnTo>
                  <a:pt x="3691" y="8610"/>
                </a:lnTo>
                <a:lnTo>
                  <a:pt x="3810" y="8529"/>
                </a:lnTo>
                <a:lnTo>
                  <a:pt x="3941" y="8455"/>
                </a:lnTo>
                <a:lnTo>
                  <a:pt x="3810" y="8373"/>
                </a:lnTo>
                <a:lnTo>
                  <a:pt x="3691" y="8292"/>
                </a:lnTo>
                <a:lnTo>
                  <a:pt x="3745" y="8203"/>
                </a:lnTo>
                <a:lnTo>
                  <a:pt x="3789" y="8062"/>
                </a:lnTo>
                <a:lnTo>
                  <a:pt x="3745" y="7862"/>
                </a:lnTo>
                <a:lnTo>
                  <a:pt x="3647" y="7684"/>
                </a:lnTo>
                <a:lnTo>
                  <a:pt x="3517" y="7603"/>
                </a:lnTo>
                <a:lnTo>
                  <a:pt x="3484" y="7677"/>
                </a:lnTo>
                <a:lnTo>
                  <a:pt x="3473" y="7743"/>
                </a:lnTo>
                <a:lnTo>
                  <a:pt x="3342" y="7788"/>
                </a:lnTo>
                <a:lnTo>
                  <a:pt x="3168" y="7855"/>
                </a:lnTo>
                <a:lnTo>
                  <a:pt x="3027" y="7988"/>
                </a:lnTo>
                <a:lnTo>
                  <a:pt x="2918" y="8210"/>
                </a:lnTo>
                <a:lnTo>
                  <a:pt x="2820" y="8521"/>
                </a:lnTo>
                <a:lnTo>
                  <a:pt x="2744" y="8899"/>
                </a:lnTo>
                <a:lnTo>
                  <a:pt x="2711" y="9188"/>
                </a:lnTo>
                <a:lnTo>
                  <a:pt x="2744" y="9388"/>
                </a:lnTo>
                <a:lnTo>
                  <a:pt x="2831" y="9537"/>
                </a:lnTo>
                <a:lnTo>
                  <a:pt x="2896" y="9670"/>
                </a:lnTo>
                <a:lnTo>
                  <a:pt x="2940" y="9907"/>
                </a:lnTo>
                <a:lnTo>
                  <a:pt x="2950" y="10292"/>
                </a:lnTo>
                <a:lnTo>
                  <a:pt x="2940" y="10856"/>
                </a:lnTo>
                <a:lnTo>
                  <a:pt x="2929" y="11263"/>
                </a:lnTo>
                <a:lnTo>
                  <a:pt x="2918" y="11582"/>
                </a:lnTo>
                <a:lnTo>
                  <a:pt x="2907" y="11819"/>
                </a:lnTo>
                <a:lnTo>
                  <a:pt x="2896" y="11997"/>
                </a:lnTo>
                <a:lnTo>
                  <a:pt x="2874" y="12115"/>
                </a:lnTo>
                <a:lnTo>
                  <a:pt x="2842" y="12204"/>
                </a:lnTo>
                <a:lnTo>
                  <a:pt x="2809" y="12271"/>
                </a:lnTo>
                <a:lnTo>
                  <a:pt x="2765" y="12323"/>
                </a:lnTo>
                <a:lnTo>
                  <a:pt x="2744" y="12523"/>
                </a:lnTo>
                <a:lnTo>
                  <a:pt x="2646" y="12671"/>
                </a:lnTo>
                <a:lnTo>
                  <a:pt x="2537" y="12723"/>
                </a:lnTo>
                <a:lnTo>
                  <a:pt x="2656" y="12841"/>
                </a:lnTo>
                <a:lnTo>
                  <a:pt x="2787" y="13027"/>
                </a:lnTo>
                <a:lnTo>
                  <a:pt x="2776" y="13360"/>
                </a:lnTo>
                <a:lnTo>
                  <a:pt x="2765" y="13649"/>
                </a:lnTo>
                <a:lnTo>
                  <a:pt x="2809" y="13790"/>
                </a:lnTo>
                <a:lnTo>
                  <a:pt x="2831" y="13916"/>
                </a:lnTo>
                <a:lnTo>
                  <a:pt x="2776" y="14116"/>
                </a:lnTo>
                <a:lnTo>
                  <a:pt x="2733" y="14479"/>
                </a:lnTo>
                <a:lnTo>
                  <a:pt x="2744" y="14775"/>
                </a:lnTo>
                <a:lnTo>
                  <a:pt x="2820" y="14998"/>
                </a:lnTo>
                <a:lnTo>
                  <a:pt x="2940" y="15124"/>
                </a:lnTo>
                <a:lnTo>
                  <a:pt x="3114" y="15168"/>
                </a:lnTo>
                <a:lnTo>
                  <a:pt x="3266" y="15116"/>
                </a:lnTo>
                <a:lnTo>
                  <a:pt x="3429" y="14998"/>
                </a:lnTo>
                <a:lnTo>
                  <a:pt x="3560" y="14864"/>
                </a:lnTo>
                <a:lnTo>
                  <a:pt x="3604" y="14746"/>
                </a:lnTo>
                <a:lnTo>
                  <a:pt x="3647" y="14664"/>
                </a:lnTo>
                <a:lnTo>
                  <a:pt x="3789" y="14635"/>
                </a:lnTo>
                <a:lnTo>
                  <a:pt x="3930" y="14664"/>
                </a:lnTo>
                <a:lnTo>
                  <a:pt x="3974" y="14724"/>
                </a:lnTo>
                <a:lnTo>
                  <a:pt x="4006" y="14812"/>
                </a:lnTo>
                <a:lnTo>
                  <a:pt x="4104" y="14731"/>
                </a:lnTo>
                <a:lnTo>
                  <a:pt x="4213" y="14553"/>
                </a:lnTo>
                <a:lnTo>
                  <a:pt x="4300" y="14360"/>
                </a:lnTo>
                <a:lnTo>
                  <a:pt x="4300" y="14242"/>
                </a:lnTo>
                <a:lnTo>
                  <a:pt x="4409" y="14131"/>
                </a:lnTo>
                <a:lnTo>
                  <a:pt x="4507" y="14034"/>
                </a:lnTo>
                <a:lnTo>
                  <a:pt x="4518" y="13857"/>
                </a:lnTo>
                <a:lnTo>
                  <a:pt x="4442" y="13634"/>
                </a:lnTo>
                <a:lnTo>
                  <a:pt x="4300" y="13419"/>
                </a:lnTo>
                <a:lnTo>
                  <a:pt x="4213" y="13293"/>
                </a:lnTo>
                <a:lnTo>
                  <a:pt x="4268" y="13219"/>
                </a:lnTo>
                <a:lnTo>
                  <a:pt x="4333" y="13093"/>
                </a:lnTo>
                <a:lnTo>
                  <a:pt x="4344" y="12849"/>
                </a:lnTo>
                <a:lnTo>
                  <a:pt x="4333" y="12671"/>
                </a:lnTo>
                <a:lnTo>
                  <a:pt x="4366" y="12567"/>
                </a:lnTo>
                <a:lnTo>
                  <a:pt x="4453" y="12508"/>
                </a:lnTo>
                <a:lnTo>
                  <a:pt x="4616" y="12471"/>
                </a:lnTo>
                <a:lnTo>
                  <a:pt x="4943" y="12449"/>
                </a:lnTo>
                <a:lnTo>
                  <a:pt x="5041" y="12560"/>
                </a:lnTo>
                <a:lnTo>
                  <a:pt x="5117" y="12612"/>
                </a:lnTo>
                <a:lnTo>
                  <a:pt x="5389" y="12567"/>
                </a:lnTo>
                <a:lnTo>
                  <a:pt x="5542" y="12567"/>
                </a:lnTo>
                <a:lnTo>
                  <a:pt x="5727" y="12612"/>
                </a:lnTo>
                <a:lnTo>
                  <a:pt x="5966" y="12686"/>
                </a:lnTo>
                <a:lnTo>
                  <a:pt x="5966" y="12619"/>
                </a:lnTo>
                <a:lnTo>
                  <a:pt x="5977" y="12545"/>
                </a:lnTo>
                <a:lnTo>
                  <a:pt x="6097" y="12508"/>
                </a:lnTo>
                <a:lnTo>
                  <a:pt x="6271" y="12501"/>
                </a:lnTo>
                <a:lnTo>
                  <a:pt x="6456" y="12545"/>
                </a:lnTo>
                <a:lnTo>
                  <a:pt x="6619" y="12590"/>
                </a:lnTo>
                <a:lnTo>
                  <a:pt x="6750" y="12590"/>
                </a:lnTo>
                <a:lnTo>
                  <a:pt x="6859" y="12597"/>
                </a:lnTo>
                <a:lnTo>
                  <a:pt x="6902" y="12656"/>
                </a:lnTo>
                <a:lnTo>
                  <a:pt x="6935" y="12775"/>
                </a:lnTo>
                <a:lnTo>
                  <a:pt x="6957" y="12945"/>
                </a:lnTo>
                <a:lnTo>
                  <a:pt x="6968" y="13182"/>
                </a:lnTo>
                <a:lnTo>
                  <a:pt x="6968" y="13494"/>
                </a:lnTo>
                <a:lnTo>
                  <a:pt x="6979" y="13879"/>
                </a:lnTo>
                <a:lnTo>
                  <a:pt x="6968" y="14479"/>
                </a:lnTo>
                <a:lnTo>
                  <a:pt x="6946" y="14842"/>
                </a:lnTo>
                <a:lnTo>
                  <a:pt x="6902" y="15027"/>
                </a:lnTo>
                <a:lnTo>
                  <a:pt x="6826" y="15079"/>
                </a:lnTo>
                <a:lnTo>
                  <a:pt x="6696" y="15146"/>
                </a:lnTo>
                <a:lnTo>
                  <a:pt x="6608" y="15257"/>
                </a:lnTo>
                <a:lnTo>
                  <a:pt x="6380" y="15717"/>
                </a:lnTo>
                <a:lnTo>
                  <a:pt x="6053" y="16161"/>
                </a:lnTo>
                <a:lnTo>
                  <a:pt x="5879" y="16369"/>
                </a:lnTo>
                <a:lnTo>
                  <a:pt x="5814" y="16487"/>
                </a:lnTo>
                <a:lnTo>
                  <a:pt x="5759" y="16628"/>
                </a:lnTo>
                <a:lnTo>
                  <a:pt x="5618" y="16813"/>
                </a:lnTo>
                <a:lnTo>
                  <a:pt x="5444" y="16991"/>
                </a:lnTo>
                <a:lnTo>
                  <a:pt x="5258" y="17132"/>
                </a:lnTo>
                <a:lnTo>
                  <a:pt x="4921" y="17406"/>
                </a:lnTo>
                <a:lnTo>
                  <a:pt x="4769" y="17695"/>
                </a:lnTo>
                <a:lnTo>
                  <a:pt x="4703" y="17843"/>
                </a:lnTo>
                <a:lnTo>
                  <a:pt x="4562" y="18028"/>
                </a:lnTo>
                <a:lnTo>
                  <a:pt x="4268" y="18399"/>
                </a:lnTo>
                <a:lnTo>
                  <a:pt x="4148" y="18651"/>
                </a:lnTo>
                <a:lnTo>
                  <a:pt x="4083" y="18836"/>
                </a:lnTo>
                <a:lnTo>
                  <a:pt x="3930" y="19125"/>
                </a:lnTo>
                <a:lnTo>
                  <a:pt x="3745" y="19436"/>
                </a:lnTo>
                <a:lnTo>
                  <a:pt x="3571" y="19651"/>
                </a:lnTo>
                <a:lnTo>
                  <a:pt x="3386" y="19785"/>
                </a:lnTo>
                <a:lnTo>
                  <a:pt x="3157" y="19859"/>
                </a:lnTo>
                <a:lnTo>
                  <a:pt x="2929" y="19873"/>
                </a:lnTo>
                <a:lnTo>
                  <a:pt x="2733" y="19822"/>
                </a:lnTo>
                <a:lnTo>
                  <a:pt x="2635" y="19733"/>
                </a:lnTo>
                <a:lnTo>
                  <a:pt x="2722" y="19659"/>
                </a:lnTo>
                <a:lnTo>
                  <a:pt x="2863" y="19510"/>
                </a:lnTo>
                <a:lnTo>
                  <a:pt x="2994" y="19266"/>
                </a:lnTo>
                <a:lnTo>
                  <a:pt x="3125" y="19007"/>
                </a:lnTo>
                <a:lnTo>
                  <a:pt x="3233" y="18829"/>
                </a:lnTo>
                <a:lnTo>
                  <a:pt x="3321" y="18592"/>
                </a:lnTo>
                <a:lnTo>
                  <a:pt x="3375" y="18443"/>
                </a:lnTo>
                <a:lnTo>
                  <a:pt x="3495" y="18251"/>
                </a:lnTo>
                <a:lnTo>
                  <a:pt x="3658" y="18036"/>
                </a:lnTo>
                <a:lnTo>
                  <a:pt x="3810" y="17828"/>
                </a:lnTo>
                <a:lnTo>
                  <a:pt x="3908" y="17636"/>
                </a:lnTo>
                <a:lnTo>
                  <a:pt x="3919" y="17450"/>
                </a:lnTo>
                <a:lnTo>
                  <a:pt x="3919" y="17310"/>
                </a:lnTo>
                <a:lnTo>
                  <a:pt x="4006" y="17236"/>
                </a:lnTo>
                <a:lnTo>
                  <a:pt x="4094" y="17139"/>
                </a:lnTo>
                <a:lnTo>
                  <a:pt x="4104" y="17080"/>
                </a:lnTo>
                <a:lnTo>
                  <a:pt x="4202" y="17021"/>
                </a:lnTo>
                <a:lnTo>
                  <a:pt x="4333" y="16917"/>
                </a:lnTo>
                <a:lnTo>
                  <a:pt x="4398" y="16754"/>
                </a:lnTo>
                <a:lnTo>
                  <a:pt x="4475" y="16598"/>
                </a:lnTo>
                <a:lnTo>
                  <a:pt x="4594" y="16524"/>
                </a:lnTo>
                <a:lnTo>
                  <a:pt x="4758" y="16435"/>
                </a:lnTo>
                <a:lnTo>
                  <a:pt x="4921" y="16257"/>
                </a:lnTo>
                <a:lnTo>
                  <a:pt x="5041" y="16050"/>
                </a:lnTo>
                <a:lnTo>
                  <a:pt x="5073" y="15880"/>
                </a:lnTo>
                <a:lnTo>
                  <a:pt x="5008" y="15776"/>
                </a:lnTo>
                <a:lnTo>
                  <a:pt x="4790" y="15880"/>
                </a:lnTo>
                <a:lnTo>
                  <a:pt x="4616" y="16005"/>
                </a:lnTo>
                <a:lnTo>
                  <a:pt x="4529" y="16124"/>
                </a:lnTo>
                <a:lnTo>
                  <a:pt x="4431" y="16228"/>
                </a:lnTo>
                <a:lnTo>
                  <a:pt x="4246" y="16324"/>
                </a:lnTo>
                <a:lnTo>
                  <a:pt x="4072" y="16420"/>
                </a:lnTo>
                <a:lnTo>
                  <a:pt x="3996" y="16546"/>
                </a:lnTo>
                <a:lnTo>
                  <a:pt x="3941" y="16650"/>
                </a:lnTo>
                <a:lnTo>
                  <a:pt x="3800" y="16672"/>
                </a:lnTo>
                <a:lnTo>
                  <a:pt x="3658" y="16709"/>
                </a:lnTo>
                <a:lnTo>
                  <a:pt x="3658" y="16872"/>
                </a:lnTo>
                <a:lnTo>
                  <a:pt x="3658" y="17050"/>
                </a:lnTo>
                <a:lnTo>
                  <a:pt x="3538" y="17124"/>
                </a:lnTo>
                <a:lnTo>
                  <a:pt x="3179" y="17332"/>
                </a:lnTo>
                <a:lnTo>
                  <a:pt x="3016" y="17628"/>
                </a:lnTo>
                <a:lnTo>
                  <a:pt x="2961" y="17747"/>
                </a:lnTo>
                <a:lnTo>
                  <a:pt x="2852" y="17828"/>
                </a:lnTo>
                <a:lnTo>
                  <a:pt x="2744" y="17917"/>
                </a:lnTo>
                <a:lnTo>
                  <a:pt x="2646" y="18095"/>
                </a:lnTo>
                <a:lnTo>
                  <a:pt x="2580" y="18288"/>
                </a:lnTo>
                <a:lnTo>
                  <a:pt x="2580" y="18443"/>
                </a:lnTo>
                <a:lnTo>
                  <a:pt x="2537" y="18495"/>
                </a:lnTo>
                <a:lnTo>
                  <a:pt x="2395" y="18540"/>
                </a:lnTo>
                <a:lnTo>
                  <a:pt x="2275" y="18569"/>
                </a:lnTo>
                <a:lnTo>
                  <a:pt x="2199" y="18643"/>
                </a:lnTo>
                <a:lnTo>
                  <a:pt x="2156" y="18777"/>
                </a:lnTo>
                <a:lnTo>
                  <a:pt x="2134" y="19007"/>
                </a:lnTo>
                <a:lnTo>
                  <a:pt x="1949" y="19199"/>
                </a:lnTo>
                <a:lnTo>
                  <a:pt x="1775" y="19333"/>
                </a:lnTo>
                <a:lnTo>
                  <a:pt x="1633" y="19577"/>
                </a:lnTo>
                <a:lnTo>
                  <a:pt x="1546" y="19903"/>
                </a:lnTo>
                <a:lnTo>
                  <a:pt x="1513" y="20296"/>
                </a:lnTo>
                <a:lnTo>
                  <a:pt x="1524" y="20555"/>
                </a:lnTo>
                <a:lnTo>
                  <a:pt x="1557" y="20733"/>
                </a:lnTo>
                <a:lnTo>
                  <a:pt x="1633" y="20852"/>
                </a:lnTo>
                <a:lnTo>
                  <a:pt x="1753" y="20955"/>
                </a:lnTo>
                <a:lnTo>
                  <a:pt x="1992" y="21081"/>
                </a:lnTo>
                <a:lnTo>
                  <a:pt x="2145" y="20992"/>
                </a:lnTo>
                <a:lnTo>
                  <a:pt x="2243" y="20889"/>
                </a:lnTo>
                <a:lnTo>
                  <a:pt x="2286" y="20815"/>
                </a:lnTo>
                <a:lnTo>
                  <a:pt x="2406" y="20726"/>
                </a:lnTo>
                <a:lnTo>
                  <a:pt x="2700" y="20570"/>
                </a:lnTo>
                <a:lnTo>
                  <a:pt x="2929" y="20474"/>
                </a:lnTo>
                <a:lnTo>
                  <a:pt x="3092" y="20422"/>
                </a:lnTo>
                <a:lnTo>
                  <a:pt x="3233" y="20422"/>
                </a:lnTo>
                <a:lnTo>
                  <a:pt x="3386" y="20459"/>
                </a:lnTo>
                <a:lnTo>
                  <a:pt x="3582" y="20548"/>
                </a:lnTo>
                <a:lnTo>
                  <a:pt x="3582" y="20666"/>
                </a:lnTo>
                <a:lnTo>
                  <a:pt x="3495" y="20874"/>
                </a:lnTo>
                <a:lnTo>
                  <a:pt x="3451" y="21096"/>
                </a:lnTo>
                <a:lnTo>
                  <a:pt x="3462" y="21289"/>
                </a:lnTo>
                <a:lnTo>
                  <a:pt x="3517" y="21415"/>
                </a:lnTo>
                <a:lnTo>
                  <a:pt x="3691" y="21474"/>
                </a:lnTo>
                <a:lnTo>
                  <a:pt x="4028" y="21444"/>
                </a:lnTo>
                <a:lnTo>
                  <a:pt x="4366" y="21385"/>
                </a:lnTo>
                <a:lnTo>
                  <a:pt x="4638" y="21341"/>
                </a:lnTo>
                <a:lnTo>
                  <a:pt x="4812" y="21333"/>
                </a:lnTo>
                <a:lnTo>
                  <a:pt x="4921" y="21378"/>
                </a:lnTo>
                <a:lnTo>
                  <a:pt x="5106" y="21370"/>
                </a:lnTo>
                <a:lnTo>
                  <a:pt x="5509" y="21230"/>
                </a:lnTo>
                <a:lnTo>
                  <a:pt x="5890" y="21089"/>
                </a:lnTo>
                <a:lnTo>
                  <a:pt x="6086" y="21052"/>
                </a:lnTo>
                <a:lnTo>
                  <a:pt x="6195" y="21044"/>
                </a:lnTo>
                <a:lnTo>
                  <a:pt x="6347" y="20948"/>
                </a:lnTo>
                <a:lnTo>
                  <a:pt x="6467" y="20837"/>
                </a:lnTo>
                <a:lnTo>
                  <a:pt x="6489" y="20740"/>
                </a:lnTo>
                <a:lnTo>
                  <a:pt x="6532" y="20666"/>
                </a:lnTo>
                <a:lnTo>
                  <a:pt x="6739" y="20592"/>
                </a:lnTo>
                <a:lnTo>
                  <a:pt x="6968" y="20496"/>
                </a:lnTo>
                <a:lnTo>
                  <a:pt x="7066" y="20392"/>
                </a:lnTo>
                <a:lnTo>
                  <a:pt x="7011" y="20311"/>
                </a:lnTo>
                <a:lnTo>
                  <a:pt x="6881" y="20281"/>
                </a:lnTo>
                <a:lnTo>
                  <a:pt x="6728" y="20303"/>
                </a:lnTo>
                <a:lnTo>
                  <a:pt x="6598" y="20385"/>
                </a:lnTo>
                <a:lnTo>
                  <a:pt x="6423" y="20451"/>
                </a:lnTo>
                <a:lnTo>
                  <a:pt x="6173" y="20489"/>
                </a:lnTo>
                <a:lnTo>
                  <a:pt x="5923" y="20526"/>
                </a:lnTo>
                <a:lnTo>
                  <a:pt x="5759" y="20585"/>
                </a:lnTo>
                <a:lnTo>
                  <a:pt x="5574" y="20666"/>
                </a:lnTo>
                <a:lnTo>
                  <a:pt x="5313" y="20718"/>
                </a:lnTo>
                <a:lnTo>
                  <a:pt x="5063" y="20718"/>
                </a:lnTo>
                <a:lnTo>
                  <a:pt x="4910" y="20666"/>
                </a:lnTo>
                <a:lnTo>
                  <a:pt x="4671" y="20570"/>
                </a:lnTo>
                <a:lnTo>
                  <a:pt x="4562" y="20466"/>
                </a:lnTo>
                <a:lnTo>
                  <a:pt x="4594" y="20318"/>
                </a:lnTo>
                <a:lnTo>
                  <a:pt x="4627" y="20111"/>
                </a:lnTo>
                <a:lnTo>
                  <a:pt x="4660" y="19911"/>
                </a:lnTo>
                <a:lnTo>
                  <a:pt x="4703" y="19762"/>
                </a:lnTo>
                <a:lnTo>
                  <a:pt x="4758" y="19562"/>
                </a:lnTo>
                <a:lnTo>
                  <a:pt x="4823" y="19236"/>
                </a:lnTo>
                <a:lnTo>
                  <a:pt x="4899" y="18910"/>
                </a:lnTo>
                <a:lnTo>
                  <a:pt x="4986" y="18732"/>
                </a:lnTo>
                <a:lnTo>
                  <a:pt x="5073" y="18562"/>
                </a:lnTo>
                <a:lnTo>
                  <a:pt x="5139" y="18266"/>
                </a:lnTo>
                <a:lnTo>
                  <a:pt x="5171" y="17991"/>
                </a:lnTo>
                <a:lnTo>
                  <a:pt x="5193" y="17873"/>
                </a:lnTo>
                <a:lnTo>
                  <a:pt x="5226" y="17776"/>
                </a:lnTo>
                <a:lnTo>
                  <a:pt x="5400" y="17613"/>
                </a:lnTo>
                <a:lnTo>
                  <a:pt x="5563" y="17473"/>
                </a:lnTo>
                <a:lnTo>
                  <a:pt x="5748" y="17236"/>
                </a:lnTo>
                <a:lnTo>
                  <a:pt x="5912" y="16976"/>
                </a:lnTo>
                <a:lnTo>
                  <a:pt x="5977" y="16791"/>
                </a:lnTo>
                <a:lnTo>
                  <a:pt x="6031" y="16717"/>
                </a:lnTo>
                <a:lnTo>
                  <a:pt x="6151" y="16695"/>
                </a:lnTo>
                <a:lnTo>
                  <a:pt x="6325" y="16658"/>
                </a:lnTo>
                <a:lnTo>
                  <a:pt x="6380" y="16435"/>
                </a:lnTo>
                <a:lnTo>
                  <a:pt x="6445" y="16361"/>
                </a:lnTo>
                <a:lnTo>
                  <a:pt x="6598" y="16332"/>
                </a:lnTo>
                <a:lnTo>
                  <a:pt x="6815" y="16243"/>
                </a:lnTo>
                <a:lnTo>
                  <a:pt x="7033" y="16020"/>
                </a:lnTo>
                <a:lnTo>
                  <a:pt x="7196" y="15739"/>
                </a:lnTo>
                <a:lnTo>
                  <a:pt x="7251" y="15487"/>
                </a:lnTo>
                <a:lnTo>
                  <a:pt x="7262" y="15309"/>
                </a:lnTo>
                <a:lnTo>
                  <a:pt x="7458" y="15279"/>
                </a:lnTo>
                <a:lnTo>
                  <a:pt x="7654" y="15227"/>
                </a:lnTo>
                <a:lnTo>
                  <a:pt x="7675" y="15124"/>
                </a:lnTo>
                <a:lnTo>
                  <a:pt x="7665" y="14924"/>
                </a:lnTo>
                <a:lnTo>
                  <a:pt x="7675" y="14642"/>
                </a:lnTo>
                <a:lnTo>
                  <a:pt x="7795" y="14568"/>
                </a:lnTo>
                <a:lnTo>
                  <a:pt x="7882" y="14546"/>
                </a:lnTo>
                <a:lnTo>
                  <a:pt x="7969" y="14442"/>
                </a:lnTo>
                <a:lnTo>
                  <a:pt x="8056" y="14190"/>
                </a:lnTo>
                <a:lnTo>
                  <a:pt x="8198" y="13716"/>
                </a:lnTo>
                <a:lnTo>
                  <a:pt x="8263" y="13397"/>
                </a:lnTo>
                <a:lnTo>
                  <a:pt x="8285" y="13034"/>
                </a:lnTo>
                <a:lnTo>
                  <a:pt x="8263" y="12686"/>
                </a:lnTo>
                <a:lnTo>
                  <a:pt x="8187" y="12412"/>
                </a:lnTo>
                <a:lnTo>
                  <a:pt x="8220" y="12330"/>
                </a:lnTo>
                <a:lnTo>
                  <a:pt x="8416" y="12293"/>
                </a:lnTo>
                <a:lnTo>
                  <a:pt x="8623" y="12278"/>
                </a:lnTo>
                <a:lnTo>
                  <a:pt x="8775" y="12271"/>
                </a:lnTo>
                <a:lnTo>
                  <a:pt x="9015" y="12212"/>
                </a:lnTo>
                <a:lnTo>
                  <a:pt x="9036" y="12093"/>
                </a:lnTo>
                <a:lnTo>
                  <a:pt x="9080" y="11952"/>
                </a:lnTo>
                <a:lnTo>
                  <a:pt x="9189" y="11871"/>
                </a:lnTo>
                <a:lnTo>
                  <a:pt x="9298" y="11797"/>
                </a:lnTo>
                <a:lnTo>
                  <a:pt x="9341" y="11693"/>
                </a:lnTo>
                <a:lnTo>
                  <a:pt x="9330" y="11619"/>
                </a:lnTo>
                <a:lnTo>
                  <a:pt x="9243" y="11574"/>
                </a:lnTo>
                <a:lnTo>
                  <a:pt x="9069" y="11567"/>
                </a:lnTo>
                <a:lnTo>
                  <a:pt x="8753" y="11574"/>
                </a:lnTo>
                <a:lnTo>
                  <a:pt x="8318" y="11567"/>
                </a:lnTo>
                <a:lnTo>
                  <a:pt x="8144" y="11530"/>
                </a:lnTo>
                <a:lnTo>
                  <a:pt x="8067" y="11352"/>
                </a:lnTo>
                <a:lnTo>
                  <a:pt x="8024" y="11189"/>
                </a:lnTo>
                <a:lnTo>
                  <a:pt x="8024" y="10959"/>
                </a:lnTo>
                <a:lnTo>
                  <a:pt x="8013" y="10796"/>
                </a:lnTo>
                <a:lnTo>
                  <a:pt x="7980" y="10552"/>
                </a:lnTo>
                <a:lnTo>
                  <a:pt x="7926" y="10270"/>
                </a:lnTo>
                <a:lnTo>
                  <a:pt x="7860" y="9974"/>
                </a:lnTo>
                <a:lnTo>
                  <a:pt x="7784" y="9677"/>
                </a:lnTo>
                <a:lnTo>
                  <a:pt x="7719" y="9403"/>
                </a:lnTo>
                <a:lnTo>
                  <a:pt x="7665" y="9166"/>
                </a:lnTo>
                <a:lnTo>
                  <a:pt x="7621" y="9018"/>
                </a:lnTo>
                <a:lnTo>
                  <a:pt x="7556" y="8773"/>
                </a:lnTo>
                <a:lnTo>
                  <a:pt x="7447" y="8551"/>
                </a:lnTo>
                <a:lnTo>
                  <a:pt x="7327" y="8388"/>
                </a:lnTo>
                <a:lnTo>
                  <a:pt x="7196" y="8292"/>
                </a:lnTo>
                <a:lnTo>
                  <a:pt x="7109" y="8210"/>
                </a:lnTo>
                <a:lnTo>
                  <a:pt x="7175" y="8084"/>
                </a:lnTo>
                <a:lnTo>
                  <a:pt x="7218" y="7906"/>
                </a:lnTo>
                <a:lnTo>
                  <a:pt x="7175" y="7684"/>
                </a:lnTo>
                <a:lnTo>
                  <a:pt x="7055" y="7477"/>
                </a:lnTo>
                <a:lnTo>
                  <a:pt x="6892" y="7365"/>
                </a:lnTo>
                <a:lnTo>
                  <a:pt x="6815" y="7217"/>
                </a:lnTo>
                <a:lnTo>
                  <a:pt x="6848" y="7077"/>
                </a:lnTo>
                <a:lnTo>
                  <a:pt x="6804" y="6928"/>
                </a:lnTo>
                <a:lnTo>
                  <a:pt x="6706" y="6802"/>
                </a:lnTo>
                <a:lnTo>
                  <a:pt x="6565" y="6736"/>
                </a:lnTo>
                <a:lnTo>
                  <a:pt x="6423" y="6662"/>
                </a:lnTo>
                <a:lnTo>
                  <a:pt x="6413" y="6454"/>
                </a:lnTo>
                <a:lnTo>
                  <a:pt x="6402" y="6247"/>
                </a:lnTo>
                <a:lnTo>
                  <a:pt x="6227" y="6172"/>
                </a:lnTo>
                <a:lnTo>
                  <a:pt x="6086" y="6121"/>
                </a:lnTo>
                <a:lnTo>
                  <a:pt x="6064" y="6061"/>
                </a:lnTo>
                <a:lnTo>
                  <a:pt x="6064" y="5883"/>
                </a:lnTo>
                <a:lnTo>
                  <a:pt x="5933" y="5765"/>
                </a:lnTo>
                <a:close/>
                <a:moveTo>
                  <a:pt x="18911" y="7114"/>
                </a:moveTo>
                <a:lnTo>
                  <a:pt x="18726" y="7269"/>
                </a:lnTo>
                <a:lnTo>
                  <a:pt x="18552" y="7536"/>
                </a:lnTo>
                <a:lnTo>
                  <a:pt x="18432" y="7729"/>
                </a:lnTo>
                <a:lnTo>
                  <a:pt x="18356" y="7884"/>
                </a:lnTo>
                <a:lnTo>
                  <a:pt x="18290" y="8062"/>
                </a:lnTo>
                <a:lnTo>
                  <a:pt x="18094" y="8603"/>
                </a:lnTo>
                <a:lnTo>
                  <a:pt x="17909" y="9099"/>
                </a:lnTo>
                <a:lnTo>
                  <a:pt x="17735" y="9477"/>
                </a:lnTo>
                <a:lnTo>
                  <a:pt x="17626" y="9685"/>
                </a:lnTo>
                <a:lnTo>
                  <a:pt x="17463" y="9848"/>
                </a:lnTo>
                <a:lnTo>
                  <a:pt x="17245" y="10026"/>
                </a:lnTo>
                <a:lnTo>
                  <a:pt x="17027" y="10166"/>
                </a:lnTo>
                <a:lnTo>
                  <a:pt x="16886" y="10218"/>
                </a:lnTo>
                <a:lnTo>
                  <a:pt x="16744" y="10255"/>
                </a:lnTo>
                <a:lnTo>
                  <a:pt x="16570" y="10344"/>
                </a:lnTo>
                <a:lnTo>
                  <a:pt x="16342" y="10463"/>
                </a:lnTo>
                <a:lnTo>
                  <a:pt x="16091" y="10552"/>
                </a:lnTo>
                <a:lnTo>
                  <a:pt x="15873" y="10596"/>
                </a:lnTo>
                <a:lnTo>
                  <a:pt x="15743" y="10589"/>
                </a:lnTo>
                <a:lnTo>
                  <a:pt x="15699" y="10485"/>
                </a:lnTo>
                <a:lnTo>
                  <a:pt x="15677" y="10285"/>
                </a:lnTo>
                <a:lnTo>
                  <a:pt x="15645" y="10078"/>
                </a:lnTo>
                <a:lnTo>
                  <a:pt x="15569" y="9966"/>
                </a:lnTo>
                <a:lnTo>
                  <a:pt x="15351" y="9722"/>
                </a:lnTo>
                <a:lnTo>
                  <a:pt x="15383" y="9381"/>
                </a:lnTo>
                <a:lnTo>
                  <a:pt x="15612" y="9159"/>
                </a:lnTo>
                <a:lnTo>
                  <a:pt x="16102" y="8907"/>
                </a:lnTo>
                <a:lnTo>
                  <a:pt x="16537" y="8707"/>
                </a:lnTo>
                <a:lnTo>
                  <a:pt x="16723" y="8596"/>
                </a:lnTo>
                <a:lnTo>
                  <a:pt x="16821" y="8484"/>
                </a:lnTo>
                <a:lnTo>
                  <a:pt x="17071" y="8292"/>
                </a:lnTo>
                <a:lnTo>
                  <a:pt x="17354" y="8018"/>
                </a:lnTo>
                <a:lnTo>
                  <a:pt x="17485" y="7677"/>
                </a:lnTo>
                <a:lnTo>
                  <a:pt x="17517" y="7417"/>
                </a:lnTo>
                <a:lnTo>
                  <a:pt x="17485" y="7269"/>
                </a:lnTo>
                <a:lnTo>
                  <a:pt x="17365" y="7195"/>
                </a:lnTo>
                <a:lnTo>
                  <a:pt x="17147" y="7180"/>
                </a:lnTo>
                <a:lnTo>
                  <a:pt x="16679" y="7314"/>
                </a:lnTo>
                <a:lnTo>
                  <a:pt x="16461" y="7654"/>
                </a:lnTo>
                <a:lnTo>
                  <a:pt x="16265" y="8032"/>
                </a:lnTo>
                <a:lnTo>
                  <a:pt x="15710" y="8358"/>
                </a:lnTo>
                <a:lnTo>
                  <a:pt x="15394" y="8521"/>
                </a:lnTo>
                <a:lnTo>
                  <a:pt x="15264" y="8647"/>
                </a:lnTo>
                <a:lnTo>
                  <a:pt x="15187" y="8759"/>
                </a:lnTo>
                <a:lnTo>
                  <a:pt x="15013" y="8899"/>
                </a:lnTo>
                <a:lnTo>
                  <a:pt x="14806" y="9114"/>
                </a:lnTo>
                <a:lnTo>
                  <a:pt x="14665" y="9440"/>
                </a:lnTo>
                <a:lnTo>
                  <a:pt x="14621" y="9855"/>
                </a:lnTo>
                <a:lnTo>
                  <a:pt x="14643" y="10344"/>
                </a:lnTo>
                <a:lnTo>
                  <a:pt x="14719" y="10774"/>
                </a:lnTo>
                <a:lnTo>
                  <a:pt x="14828" y="11019"/>
                </a:lnTo>
                <a:lnTo>
                  <a:pt x="14894" y="11115"/>
                </a:lnTo>
                <a:lnTo>
                  <a:pt x="14774" y="11226"/>
                </a:lnTo>
                <a:lnTo>
                  <a:pt x="14589" y="11308"/>
                </a:lnTo>
                <a:lnTo>
                  <a:pt x="14393" y="11359"/>
                </a:lnTo>
                <a:lnTo>
                  <a:pt x="14197" y="11441"/>
                </a:lnTo>
                <a:lnTo>
                  <a:pt x="14023" y="11597"/>
                </a:lnTo>
                <a:lnTo>
                  <a:pt x="13848" y="11737"/>
                </a:lnTo>
                <a:lnTo>
                  <a:pt x="13642" y="11819"/>
                </a:lnTo>
                <a:lnTo>
                  <a:pt x="13435" y="11841"/>
                </a:lnTo>
                <a:lnTo>
                  <a:pt x="13260" y="11782"/>
                </a:lnTo>
                <a:lnTo>
                  <a:pt x="13108" y="11723"/>
                </a:lnTo>
                <a:lnTo>
                  <a:pt x="12912" y="11700"/>
                </a:lnTo>
                <a:lnTo>
                  <a:pt x="12629" y="11811"/>
                </a:lnTo>
                <a:lnTo>
                  <a:pt x="12618" y="12056"/>
                </a:lnTo>
                <a:lnTo>
                  <a:pt x="12825" y="12293"/>
                </a:lnTo>
                <a:lnTo>
                  <a:pt x="13184" y="12412"/>
                </a:lnTo>
                <a:lnTo>
                  <a:pt x="13435" y="12441"/>
                </a:lnTo>
                <a:lnTo>
                  <a:pt x="13652" y="12515"/>
                </a:lnTo>
                <a:lnTo>
                  <a:pt x="13870" y="12590"/>
                </a:lnTo>
                <a:lnTo>
                  <a:pt x="14131" y="12619"/>
                </a:lnTo>
                <a:lnTo>
                  <a:pt x="14360" y="12597"/>
                </a:lnTo>
                <a:lnTo>
                  <a:pt x="14480" y="12530"/>
                </a:lnTo>
                <a:lnTo>
                  <a:pt x="14523" y="12419"/>
                </a:lnTo>
                <a:lnTo>
                  <a:pt x="14578" y="12263"/>
                </a:lnTo>
                <a:lnTo>
                  <a:pt x="14708" y="12093"/>
                </a:lnTo>
                <a:lnTo>
                  <a:pt x="14948" y="11930"/>
                </a:lnTo>
                <a:lnTo>
                  <a:pt x="15253" y="11811"/>
                </a:lnTo>
                <a:lnTo>
                  <a:pt x="15514" y="11878"/>
                </a:lnTo>
                <a:lnTo>
                  <a:pt x="15677" y="11997"/>
                </a:lnTo>
                <a:lnTo>
                  <a:pt x="15797" y="12175"/>
                </a:lnTo>
                <a:lnTo>
                  <a:pt x="15873" y="12464"/>
                </a:lnTo>
                <a:lnTo>
                  <a:pt x="15917" y="12871"/>
                </a:lnTo>
                <a:lnTo>
                  <a:pt x="15960" y="13145"/>
                </a:lnTo>
                <a:lnTo>
                  <a:pt x="16048" y="13323"/>
                </a:lnTo>
                <a:lnTo>
                  <a:pt x="16189" y="13434"/>
                </a:lnTo>
                <a:lnTo>
                  <a:pt x="16407" y="13479"/>
                </a:lnTo>
                <a:lnTo>
                  <a:pt x="16625" y="13560"/>
                </a:lnTo>
                <a:lnTo>
                  <a:pt x="16744" y="13805"/>
                </a:lnTo>
                <a:lnTo>
                  <a:pt x="16831" y="13997"/>
                </a:lnTo>
                <a:lnTo>
                  <a:pt x="16929" y="14094"/>
                </a:lnTo>
                <a:lnTo>
                  <a:pt x="17038" y="14086"/>
                </a:lnTo>
                <a:lnTo>
                  <a:pt x="17136" y="14005"/>
                </a:lnTo>
                <a:lnTo>
                  <a:pt x="17223" y="13857"/>
                </a:lnTo>
                <a:lnTo>
                  <a:pt x="17278" y="13649"/>
                </a:lnTo>
                <a:lnTo>
                  <a:pt x="17310" y="13405"/>
                </a:lnTo>
                <a:lnTo>
                  <a:pt x="17300" y="13123"/>
                </a:lnTo>
                <a:lnTo>
                  <a:pt x="17234" y="12790"/>
                </a:lnTo>
                <a:lnTo>
                  <a:pt x="17169" y="12575"/>
                </a:lnTo>
                <a:lnTo>
                  <a:pt x="17049" y="12375"/>
                </a:lnTo>
                <a:lnTo>
                  <a:pt x="16886" y="12130"/>
                </a:lnTo>
                <a:lnTo>
                  <a:pt x="16690" y="11871"/>
                </a:lnTo>
                <a:lnTo>
                  <a:pt x="16505" y="11648"/>
                </a:lnTo>
                <a:lnTo>
                  <a:pt x="16363" y="11434"/>
                </a:lnTo>
                <a:lnTo>
                  <a:pt x="16407" y="11278"/>
                </a:lnTo>
                <a:lnTo>
                  <a:pt x="16527" y="11182"/>
                </a:lnTo>
                <a:lnTo>
                  <a:pt x="16646" y="11137"/>
                </a:lnTo>
                <a:lnTo>
                  <a:pt x="16864" y="11063"/>
                </a:lnTo>
                <a:lnTo>
                  <a:pt x="17191" y="10893"/>
                </a:lnTo>
                <a:lnTo>
                  <a:pt x="17506" y="10715"/>
                </a:lnTo>
                <a:lnTo>
                  <a:pt x="17681" y="10641"/>
                </a:lnTo>
                <a:lnTo>
                  <a:pt x="17757" y="10537"/>
                </a:lnTo>
                <a:lnTo>
                  <a:pt x="17833" y="10433"/>
                </a:lnTo>
                <a:lnTo>
                  <a:pt x="18018" y="10315"/>
                </a:lnTo>
                <a:lnTo>
                  <a:pt x="18192" y="10211"/>
                </a:lnTo>
                <a:lnTo>
                  <a:pt x="18258" y="10122"/>
                </a:lnTo>
                <a:lnTo>
                  <a:pt x="18279" y="10003"/>
                </a:lnTo>
                <a:lnTo>
                  <a:pt x="18377" y="9877"/>
                </a:lnTo>
                <a:lnTo>
                  <a:pt x="18508" y="9766"/>
                </a:lnTo>
                <a:lnTo>
                  <a:pt x="18639" y="9722"/>
                </a:lnTo>
                <a:lnTo>
                  <a:pt x="18758" y="9670"/>
                </a:lnTo>
                <a:lnTo>
                  <a:pt x="18856" y="9551"/>
                </a:lnTo>
                <a:lnTo>
                  <a:pt x="18900" y="9418"/>
                </a:lnTo>
                <a:lnTo>
                  <a:pt x="18867" y="9322"/>
                </a:lnTo>
                <a:lnTo>
                  <a:pt x="18867" y="9218"/>
                </a:lnTo>
                <a:lnTo>
                  <a:pt x="18965" y="9010"/>
                </a:lnTo>
                <a:lnTo>
                  <a:pt x="19063" y="8788"/>
                </a:lnTo>
                <a:lnTo>
                  <a:pt x="19074" y="8633"/>
                </a:lnTo>
                <a:lnTo>
                  <a:pt x="19161" y="8470"/>
                </a:lnTo>
                <a:lnTo>
                  <a:pt x="19281" y="8321"/>
                </a:lnTo>
                <a:lnTo>
                  <a:pt x="19346" y="8010"/>
                </a:lnTo>
                <a:lnTo>
                  <a:pt x="19390" y="7714"/>
                </a:lnTo>
                <a:lnTo>
                  <a:pt x="19455" y="7558"/>
                </a:lnTo>
                <a:lnTo>
                  <a:pt x="19499" y="7484"/>
                </a:lnTo>
                <a:lnTo>
                  <a:pt x="19521" y="7365"/>
                </a:lnTo>
                <a:lnTo>
                  <a:pt x="19499" y="7262"/>
                </a:lnTo>
                <a:lnTo>
                  <a:pt x="19379" y="7351"/>
                </a:lnTo>
                <a:lnTo>
                  <a:pt x="19129" y="7432"/>
                </a:lnTo>
                <a:lnTo>
                  <a:pt x="18998" y="7247"/>
                </a:lnTo>
                <a:lnTo>
                  <a:pt x="18911" y="7114"/>
                </a:lnTo>
                <a:close/>
                <a:moveTo>
                  <a:pt x="5759" y="7795"/>
                </a:moveTo>
                <a:lnTo>
                  <a:pt x="5857" y="7884"/>
                </a:lnTo>
                <a:lnTo>
                  <a:pt x="5944" y="8077"/>
                </a:lnTo>
                <a:lnTo>
                  <a:pt x="6042" y="8381"/>
                </a:lnTo>
                <a:lnTo>
                  <a:pt x="6173" y="8736"/>
                </a:lnTo>
                <a:lnTo>
                  <a:pt x="6304" y="9107"/>
                </a:lnTo>
                <a:lnTo>
                  <a:pt x="6434" y="9559"/>
                </a:lnTo>
                <a:lnTo>
                  <a:pt x="6554" y="10040"/>
                </a:lnTo>
                <a:lnTo>
                  <a:pt x="6663" y="10522"/>
                </a:lnTo>
                <a:lnTo>
                  <a:pt x="6750" y="10974"/>
                </a:lnTo>
                <a:lnTo>
                  <a:pt x="6804" y="11359"/>
                </a:lnTo>
                <a:lnTo>
                  <a:pt x="6826" y="11634"/>
                </a:lnTo>
                <a:lnTo>
                  <a:pt x="6804" y="11774"/>
                </a:lnTo>
                <a:lnTo>
                  <a:pt x="6565" y="11834"/>
                </a:lnTo>
                <a:lnTo>
                  <a:pt x="6184" y="11819"/>
                </a:lnTo>
                <a:lnTo>
                  <a:pt x="5825" y="11752"/>
                </a:lnTo>
                <a:lnTo>
                  <a:pt x="5629" y="11611"/>
                </a:lnTo>
                <a:lnTo>
                  <a:pt x="5476" y="11589"/>
                </a:lnTo>
                <a:lnTo>
                  <a:pt x="5302" y="11567"/>
                </a:lnTo>
                <a:lnTo>
                  <a:pt x="5269" y="11478"/>
                </a:lnTo>
                <a:lnTo>
                  <a:pt x="5248" y="11397"/>
                </a:lnTo>
                <a:lnTo>
                  <a:pt x="5117" y="11374"/>
                </a:lnTo>
                <a:lnTo>
                  <a:pt x="5008" y="11359"/>
                </a:lnTo>
                <a:lnTo>
                  <a:pt x="4965" y="11241"/>
                </a:lnTo>
                <a:lnTo>
                  <a:pt x="4975" y="10952"/>
                </a:lnTo>
                <a:lnTo>
                  <a:pt x="5041" y="10433"/>
                </a:lnTo>
                <a:lnTo>
                  <a:pt x="5052" y="10092"/>
                </a:lnTo>
                <a:lnTo>
                  <a:pt x="5008" y="9833"/>
                </a:lnTo>
                <a:lnTo>
                  <a:pt x="5052" y="9440"/>
                </a:lnTo>
                <a:lnTo>
                  <a:pt x="5171" y="9203"/>
                </a:lnTo>
                <a:lnTo>
                  <a:pt x="5280" y="8877"/>
                </a:lnTo>
                <a:lnTo>
                  <a:pt x="5411" y="8440"/>
                </a:lnTo>
                <a:lnTo>
                  <a:pt x="5542" y="8092"/>
                </a:lnTo>
                <a:lnTo>
                  <a:pt x="5661" y="7869"/>
                </a:lnTo>
                <a:lnTo>
                  <a:pt x="5759" y="7795"/>
                </a:lnTo>
                <a:close/>
                <a:moveTo>
                  <a:pt x="20119" y="9033"/>
                </a:moveTo>
                <a:lnTo>
                  <a:pt x="19847" y="9099"/>
                </a:lnTo>
                <a:lnTo>
                  <a:pt x="19510" y="9174"/>
                </a:lnTo>
                <a:lnTo>
                  <a:pt x="19575" y="10248"/>
                </a:lnTo>
                <a:lnTo>
                  <a:pt x="19608" y="10841"/>
                </a:lnTo>
                <a:lnTo>
                  <a:pt x="19640" y="11374"/>
                </a:lnTo>
                <a:lnTo>
                  <a:pt x="19673" y="11834"/>
                </a:lnTo>
                <a:lnTo>
                  <a:pt x="19695" y="12226"/>
                </a:lnTo>
                <a:lnTo>
                  <a:pt x="19727" y="12538"/>
                </a:lnTo>
                <a:lnTo>
                  <a:pt x="19749" y="12767"/>
                </a:lnTo>
                <a:lnTo>
                  <a:pt x="19771" y="12916"/>
                </a:lnTo>
                <a:lnTo>
                  <a:pt x="19782" y="12982"/>
                </a:lnTo>
                <a:lnTo>
                  <a:pt x="19804" y="13049"/>
                </a:lnTo>
                <a:lnTo>
                  <a:pt x="19815" y="13205"/>
                </a:lnTo>
                <a:lnTo>
                  <a:pt x="19836" y="13427"/>
                </a:lnTo>
                <a:lnTo>
                  <a:pt x="19847" y="13686"/>
                </a:lnTo>
                <a:lnTo>
                  <a:pt x="19847" y="13953"/>
                </a:lnTo>
                <a:lnTo>
                  <a:pt x="19869" y="14175"/>
                </a:lnTo>
                <a:lnTo>
                  <a:pt x="19880" y="14331"/>
                </a:lnTo>
                <a:lnTo>
                  <a:pt x="19902" y="14405"/>
                </a:lnTo>
                <a:lnTo>
                  <a:pt x="20098" y="14457"/>
                </a:lnTo>
                <a:lnTo>
                  <a:pt x="20283" y="14353"/>
                </a:lnTo>
                <a:lnTo>
                  <a:pt x="20500" y="14249"/>
                </a:lnTo>
                <a:lnTo>
                  <a:pt x="20664" y="14168"/>
                </a:lnTo>
                <a:lnTo>
                  <a:pt x="20718" y="14071"/>
                </a:lnTo>
                <a:lnTo>
                  <a:pt x="20838" y="13953"/>
                </a:lnTo>
                <a:lnTo>
                  <a:pt x="20947" y="13834"/>
                </a:lnTo>
                <a:lnTo>
                  <a:pt x="20903" y="13745"/>
                </a:lnTo>
                <a:lnTo>
                  <a:pt x="20849" y="13597"/>
                </a:lnTo>
                <a:lnTo>
                  <a:pt x="20903" y="13279"/>
                </a:lnTo>
                <a:lnTo>
                  <a:pt x="20947" y="12953"/>
                </a:lnTo>
                <a:lnTo>
                  <a:pt x="20903" y="12767"/>
                </a:lnTo>
                <a:lnTo>
                  <a:pt x="20838" y="12560"/>
                </a:lnTo>
                <a:lnTo>
                  <a:pt x="20838" y="12204"/>
                </a:lnTo>
                <a:lnTo>
                  <a:pt x="20838" y="11863"/>
                </a:lnTo>
                <a:lnTo>
                  <a:pt x="20805" y="11678"/>
                </a:lnTo>
                <a:lnTo>
                  <a:pt x="20773" y="11604"/>
                </a:lnTo>
                <a:lnTo>
                  <a:pt x="20751" y="11441"/>
                </a:lnTo>
                <a:lnTo>
                  <a:pt x="20729" y="11219"/>
                </a:lnTo>
                <a:lnTo>
                  <a:pt x="20707" y="10967"/>
                </a:lnTo>
                <a:lnTo>
                  <a:pt x="20685" y="10492"/>
                </a:lnTo>
                <a:lnTo>
                  <a:pt x="20620" y="10115"/>
                </a:lnTo>
                <a:lnTo>
                  <a:pt x="20544" y="9826"/>
                </a:lnTo>
                <a:lnTo>
                  <a:pt x="20424" y="9618"/>
                </a:lnTo>
                <a:lnTo>
                  <a:pt x="20359" y="9455"/>
                </a:lnTo>
                <a:lnTo>
                  <a:pt x="20337" y="9248"/>
                </a:lnTo>
                <a:lnTo>
                  <a:pt x="20326" y="9099"/>
                </a:lnTo>
                <a:lnTo>
                  <a:pt x="20272" y="9033"/>
                </a:lnTo>
                <a:lnTo>
                  <a:pt x="20119" y="9033"/>
                </a:lnTo>
                <a:close/>
                <a:moveTo>
                  <a:pt x="19161" y="14842"/>
                </a:moveTo>
                <a:lnTo>
                  <a:pt x="18944" y="14879"/>
                </a:lnTo>
                <a:lnTo>
                  <a:pt x="18769" y="14968"/>
                </a:lnTo>
                <a:lnTo>
                  <a:pt x="18737" y="15072"/>
                </a:lnTo>
                <a:lnTo>
                  <a:pt x="18682" y="15205"/>
                </a:lnTo>
                <a:lnTo>
                  <a:pt x="18650" y="15264"/>
                </a:lnTo>
                <a:lnTo>
                  <a:pt x="18628" y="15398"/>
                </a:lnTo>
                <a:lnTo>
                  <a:pt x="18617" y="15583"/>
                </a:lnTo>
                <a:lnTo>
                  <a:pt x="18628" y="15813"/>
                </a:lnTo>
                <a:lnTo>
                  <a:pt x="18628" y="16235"/>
                </a:lnTo>
                <a:lnTo>
                  <a:pt x="18541" y="16465"/>
                </a:lnTo>
                <a:lnTo>
                  <a:pt x="18660" y="16517"/>
                </a:lnTo>
                <a:lnTo>
                  <a:pt x="18824" y="16591"/>
                </a:lnTo>
                <a:lnTo>
                  <a:pt x="18824" y="16724"/>
                </a:lnTo>
                <a:lnTo>
                  <a:pt x="18737" y="16843"/>
                </a:lnTo>
                <a:lnTo>
                  <a:pt x="18628" y="16910"/>
                </a:lnTo>
                <a:lnTo>
                  <a:pt x="18497" y="17058"/>
                </a:lnTo>
                <a:lnTo>
                  <a:pt x="18693" y="17265"/>
                </a:lnTo>
                <a:lnTo>
                  <a:pt x="18846" y="17428"/>
                </a:lnTo>
                <a:lnTo>
                  <a:pt x="18900" y="17695"/>
                </a:lnTo>
                <a:lnTo>
                  <a:pt x="18933" y="17939"/>
                </a:lnTo>
                <a:lnTo>
                  <a:pt x="19074" y="17977"/>
                </a:lnTo>
                <a:lnTo>
                  <a:pt x="19237" y="18021"/>
                </a:lnTo>
                <a:lnTo>
                  <a:pt x="19335" y="18243"/>
                </a:lnTo>
                <a:lnTo>
                  <a:pt x="19368" y="18495"/>
                </a:lnTo>
                <a:lnTo>
                  <a:pt x="19357" y="18718"/>
                </a:lnTo>
                <a:lnTo>
                  <a:pt x="19357" y="18910"/>
                </a:lnTo>
                <a:lnTo>
                  <a:pt x="19455" y="19088"/>
                </a:lnTo>
                <a:lnTo>
                  <a:pt x="19564" y="19258"/>
                </a:lnTo>
                <a:lnTo>
                  <a:pt x="19521" y="19436"/>
                </a:lnTo>
                <a:lnTo>
                  <a:pt x="19423" y="19570"/>
                </a:lnTo>
                <a:lnTo>
                  <a:pt x="19325" y="19622"/>
                </a:lnTo>
                <a:lnTo>
                  <a:pt x="19248" y="19659"/>
                </a:lnTo>
                <a:lnTo>
                  <a:pt x="19183" y="19762"/>
                </a:lnTo>
                <a:lnTo>
                  <a:pt x="19085" y="19859"/>
                </a:lnTo>
                <a:lnTo>
                  <a:pt x="18933" y="19903"/>
                </a:lnTo>
                <a:lnTo>
                  <a:pt x="18726" y="19962"/>
                </a:lnTo>
                <a:lnTo>
                  <a:pt x="18497" y="20111"/>
                </a:lnTo>
                <a:lnTo>
                  <a:pt x="18279" y="20266"/>
                </a:lnTo>
                <a:lnTo>
                  <a:pt x="18073" y="20325"/>
                </a:lnTo>
                <a:lnTo>
                  <a:pt x="17920" y="20370"/>
                </a:lnTo>
                <a:lnTo>
                  <a:pt x="17833" y="20466"/>
                </a:lnTo>
                <a:lnTo>
                  <a:pt x="17746" y="20570"/>
                </a:lnTo>
                <a:lnTo>
                  <a:pt x="17615" y="20607"/>
                </a:lnTo>
                <a:lnTo>
                  <a:pt x="17398" y="20659"/>
                </a:lnTo>
                <a:lnTo>
                  <a:pt x="17104" y="20763"/>
                </a:lnTo>
                <a:lnTo>
                  <a:pt x="16842" y="20889"/>
                </a:lnTo>
                <a:lnTo>
                  <a:pt x="16723" y="20985"/>
                </a:lnTo>
                <a:lnTo>
                  <a:pt x="16657" y="21081"/>
                </a:lnTo>
                <a:lnTo>
                  <a:pt x="16516" y="21222"/>
                </a:lnTo>
                <a:lnTo>
                  <a:pt x="16363" y="21378"/>
                </a:lnTo>
                <a:lnTo>
                  <a:pt x="16298" y="21504"/>
                </a:lnTo>
                <a:lnTo>
                  <a:pt x="16374" y="21570"/>
                </a:lnTo>
                <a:lnTo>
                  <a:pt x="16548" y="21600"/>
                </a:lnTo>
                <a:lnTo>
                  <a:pt x="16744" y="21585"/>
                </a:lnTo>
                <a:lnTo>
                  <a:pt x="16875" y="21526"/>
                </a:lnTo>
                <a:lnTo>
                  <a:pt x="16995" y="21474"/>
                </a:lnTo>
                <a:lnTo>
                  <a:pt x="17202" y="21459"/>
                </a:lnTo>
                <a:lnTo>
                  <a:pt x="17365" y="21444"/>
                </a:lnTo>
                <a:lnTo>
                  <a:pt x="17615" y="21422"/>
                </a:lnTo>
                <a:lnTo>
                  <a:pt x="17920" y="21385"/>
                </a:lnTo>
                <a:lnTo>
                  <a:pt x="18258" y="21341"/>
                </a:lnTo>
                <a:lnTo>
                  <a:pt x="18998" y="21259"/>
                </a:lnTo>
                <a:lnTo>
                  <a:pt x="19651" y="21230"/>
                </a:lnTo>
                <a:lnTo>
                  <a:pt x="20098" y="21207"/>
                </a:lnTo>
                <a:lnTo>
                  <a:pt x="20315" y="21163"/>
                </a:lnTo>
                <a:lnTo>
                  <a:pt x="20522" y="21104"/>
                </a:lnTo>
                <a:lnTo>
                  <a:pt x="20718" y="21044"/>
                </a:lnTo>
                <a:lnTo>
                  <a:pt x="20936" y="20903"/>
                </a:lnTo>
                <a:lnTo>
                  <a:pt x="21110" y="20726"/>
                </a:lnTo>
                <a:lnTo>
                  <a:pt x="21175" y="20563"/>
                </a:lnTo>
                <a:lnTo>
                  <a:pt x="21099" y="20422"/>
                </a:lnTo>
                <a:lnTo>
                  <a:pt x="20718" y="20355"/>
                </a:lnTo>
                <a:lnTo>
                  <a:pt x="20348" y="20333"/>
                </a:lnTo>
                <a:lnTo>
                  <a:pt x="20108" y="20348"/>
                </a:lnTo>
                <a:lnTo>
                  <a:pt x="19945" y="20348"/>
                </a:lnTo>
                <a:lnTo>
                  <a:pt x="19782" y="20303"/>
                </a:lnTo>
                <a:lnTo>
                  <a:pt x="19673" y="20207"/>
                </a:lnTo>
                <a:lnTo>
                  <a:pt x="19825" y="20081"/>
                </a:lnTo>
                <a:lnTo>
                  <a:pt x="20010" y="19903"/>
                </a:lnTo>
                <a:lnTo>
                  <a:pt x="20152" y="19659"/>
                </a:lnTo>
                <a:lnTo>
                  <a:pt x="20283" y="19429"/>
                </a:lnTo>
                <a:lnTo>
                  <a:pt x="20457" y="19266"/>
                </a:lnTo>
                <a:lnTo>
                  <a:pt x="20598" y="19140"/>
                </a:lnTo>
                <a:lnTo>
                  <a:pt x="20696" y="18977"/>
                </a:lnTo>
                <a:lnTo>
                  <a:pt x="20729" y="18829"/>
                </a:lnTo>
                <a:lnTo>
                  <a:pt x="20664" y="18732"/>
                </a:lnTo>
                <a:lnTo>
                  <a:pt x="20609" y="18658"/>
                </a:lnTo>
                <a:lnTo>
                  <a:pt x="20620" y="18532"/>
                </a:lnTo>
                <a:lnTo>
                  <a:pt x="20620" y="18391"/>
                </a:lnTo>
                <a:lnTo>
                  <a:pt x="20490" y="18317"/>
                </a:lnTo>
                <a:lnTo>
                  <a:pt x="20359" y="18258"/>
                </a:lnTo>
                <a:lnTo>
                  <a:pt x="20511" y="18162"/>
                </a:lnTo>
                <a:lnTo>
                  <a:pt x="20653" y="18051"/>
                </a:lnTo>
                <a:lnTo>
                  <a:pt x="20587" y="17925"/>
                </a:lnTo>
                <a:lnTo>
                  <a:pt x="20490" y="17776"/>
                </a:lnTo>
                <a:lnTo>
                  <a:pt x="20457" y="17613"/>
                </a:lnTo>
                <a:lnTo>
                  <a:pt x="20402" y="17480"/>
                </a:lnTo>
                <a:lnTo>
                  <a:pt x="20250" y="17406"/>
                </a:lnTo>
                <a:lnTo>
                  <a:pt x="20108" y="17354"/>
                </a:lnTo>
                <a:lnTo>
                  <a:pt x="20108" y="17250"/>
                </a:lnTo>
                <a:lnTo>
                  <a:pt x="20010" y="17065"/>
                </a:lnTo>
                <a:lnTo>
                  <a:pt x="19836" y="16865"/>
                </a:lnTo>
                <a:lnTo>
                  <a:pt x="19804" y="16761"/>
                </a:lnTo>
                <a:lnTo>
                  <a:pt x="19749" y="16695"/>
                </a:lnTo>
                <a:lnTo>
                  <a:pt x="19706" y="16546"/>
                </a:lnTo>
                <a:lnTo>
                  <a:pt x="19738" y="16250"/>
                </a:lnTo>
                <a:lnTo>
                  <a:pt x="19760" y="15865"/>
                </a:lnTo>
                <a:lnTo>
                  <a:pt x="19684" y="15450"/>
                </a:lnTo>
                <a:lnTo>
                  <a:pt x="19531" y="15087"/>
                </a:lnTo>
                <a:lnTo>
                  <a:pt x="19346" y="14872"/>
                </a:lnTo>
                <a:lnTo>
                  <a:pt x="19161" y="14842"/>
                </a:lnTo>
                <a:close/>
                <a:moveTo>
                  <a:pt x="17006" y="14968"/>
                </a:moveTo>
                <a:lnTo>
                  <a:pt x="16929" y="15064"/>
                </a:lnTo>
                <a:lnTo>
                  <a:pt x="16744" y="15353"/>
                </a:lnTo>
                <a:lnTo>
                  <a:pt x="16374" y="15546"/>
                </a:lnTo>
                <a:lnTo>
                  <a:pt x="16124" y="15628"/>
                </a:lnTo>
                <a:lnTo>
                  <a:pt x="15830" y="15776"/>
                </a:lnTo>
                <a:lnTo>
                  <a:pt x="15579" y="15939"/>
                </a:lnTo>
                <a:lnTo>
                  <a:pt x="15471" y="16057"/>
                </a:lnTo>
                <a:lnTo>
                  <a:pt x="15394" y="16146"/>
                </a:lnTo>
                <a:lnTo>
                  <a:pt x="15220" y="16280"/>
                </a:lnTo>
                <a:lnTo>
                  <a:pt x="15002" y="16472"/>
                </a:lnTo>
                <a:lnTo>
                  <a:pt x="14806" y="16702"/>
                </a:lnTo>
                <a:lnTo>
                  <a:pt x="14654" y="16924"/>
                </a:lnTo>
                <a:lnTo>
                  <a:pt x="14534" y="17095"/>
                </a:lnTo>
                <a:lnTo>
                  <a:pt x="14436" y="17354"/>
                </a:lnTo>
                <a:lnTo>
                  <a:pt x="14545" y="17539"/>
                </a:lnTo>
                <a:lnTo>
                  <a:pt x="14610" y="17591"/>
                </a:lnTo>
                <a:lnTo>
                  <a:pt x="14545" y="17665"/>
                </a:lnTo>
                <a:lnTo>
                  <a:pt x="14447" y="17836"/>
                </a:lnTo>
                <a:lnTo>
                  <a:pt x="14643" y="17947"/>
                </a:lnTo>
                <a:lnTo>
                  <a:pt x="14806" y="18006"/>
                </a:lnTo>
                <a:lnTo>
                  <a:pt x="14904" y="18110"/>
                </a:lnTo>
                <a:lnTo>
                  <a:pt x="15046" y="18347"/>
                </a:lnTo>
                <a:lnTo>
                  <a:pt x="15090" y="18488"/>
                </a:lnTo>
                <a:lnTo>
                  <a:pt x="15079" y="18680"/>
                </a:lnTo>
                <a:lnTo>
                  <a:pt x="15090" y="18873"/>
                </a:lnTo>
                <a:lnTo>
                  <a:pt x="15307" y="18910"/>
                </a:lnTo>
                <a:lnTo>
                  <a:pt x="15547" y="18866"/>
                </a:lnTo>
                <a:lnTo>
                  <a:pt x="15688" y="18718"/>
                </a:lnTo>
                <a:lnTo>
                  <a:pt x="15808" y="18569"/>
                </a:lnTo>
                <a:lnTo>
                  <a:pt x="15950" y="18658"/>
                </a:lnTo>
                <a:lnTo>
                  <a:pt x="16058" y="18710"/>
                </a:lnTo>
                <a:lnTo>
                  <a:pt x="16069" y="18621"/>
                </a:lnTo>
                <a:lnTo>
                  <a:pt x="16058" y="18429"/>
                </a:lnTo>
                <a:lnTo>
                  <a:pt x="15982" y="18117"/>
                </a:lnTo>
                <a:lnTo>
                  <a:pt x="15797" y="17954"/>
                </a:lnTo>
                <a:lnTo>
                  <a:pt x="15645" y="17851"/>
                </a:lnTo>
                <a:lnTo>
                  <a:pt x="15579" y="17747"/>
                </a:lnTo>
                <a:lnTo>
                  <a:pt x="15525" y="17621"/>
                </a:lnTo>
                <a:lnTo>
                  <a:pt x="15394" y="17443"/>
                </a:lnTo>
                <a:lnTo>
                  <a:pt x="15275" y="17236"/>
                </a:lnTo>
                <a:lnTo>
                  <a:pt x="15394" y="17095"/>
                </a:lnTo>
                <a:lnTo>
                  <a:pt x="15525" y="16969"/>
                </a:lnTo>
                <a:lnTo>
                  <a:pt x="15579" y="16850"/>
                </a:lnTo>
                <a:lnTo>
                  <a:pt x="15623" y="16709"/>
                </a:lnTo>
                <a:lnTo>
                  <a:pt x="15743" y="16524"/>
                </a:lnTo>
                <a:lnTo>
                  <a:pt x="15895" y="16346"/>
                </a:lnTo>
                <a:lnTo>
                  <a:pt x="16048" y="16228"/>
                </a:lnTo>
                <a:lnTo>
                  <a:pt x="16200" y="16057"/>
                </a:lnTo>
                <a:lnTo>
                  <a:pt x="16287" y="15961"/>
                </a:lnTo>
                <a:lnTo>
                  <a:pt x="16494" y="15828"/>
                </a:lnTo>
                <a:lnTo>
                  <a:pt x="16723" y="15709"/>
                </a:lnTo>
                <a:lnTo>
                  <a:pt x="16897" y="15657"/>
                </a:lnTo>
                <a:lnTo>
                  <a:pt x="17049" y="15613"/>
                </a:lnTo>
                <a:lnTo>
                  <a:pt x="17223" y="15509"/>
                </a:lnTo>
                <a:lnTo>
                  <a:pt x="17376" y="15390"/>
                </a:lnTo>
                <a:lnTo>
                  <a:pt x="17441" y="15294"/>
                </a:lnTo>
                <a:lnTo>
                  <a:pt x="17354" y="15124"/>
                </a:lnTo>
                <a:lnTo>
                  <a:pt x="17180" y="15005"/>
                </a:lnTo>
                <a:lnTo>
                  <a:pt x="17006" y="14968"/>
                </a:lnTo>
                <a:close/>
                <a:moveTo>
                  <a:pt x="16592" y="18851"/>
                </a:moveTo>
                <a:lnTo>
                  <a:pt x="16516" y="18977"/>
                </a:lnTo>
                <a:lnTo>
                  <a:pt x="16352" y="19192"/>
                </a:lnTo>
                <a:lnTo>
                  <a:pt x="16004" y="19236"/>
                </a:lnTo>
                <a:lnTo>
                  <a:pt x="15830" y="19229"/>
                </a:lnTo>
                <a:lnTo>
                  <a:pt x="15732" y="19325"/>
                </a:lnTo>
                <a:lnTo>
                  <a:pt x="15547" y="19488"/>
                </a:lnTo>
                <a:lnTo>
                  <a:pt x="15187" y="19688"/>
                </a:lnTo>
                <a:lnTo>
                  <a:pt x="14752" y="19881"/>
                </a:lnTo>
                <a:lnTo>
                  <a:pt x="14458" y="20044"/>
                </a:lnTo>
                <a:lnTo>
                  <a:pt x="14284" y="20162"/>
                </a:lnTo>
                <a:lnTo>
                  <a:pt x="14229" y="20251"/>
                </a:lnTo>
                <a:lnTo>
                  <a:pt x="14153" y="20325"/>
                </a:lnTo>
                <a:lnTo>
                  <a:pt x="13968" y="20400"/>
                </a:lnTo>
                <a:lnTo>
                  <a:pt x="13783" y="20481"/>
                </a:lnTo>
                <a:lnTo>
                  <a:pt x="13707" y="20585"/>
                </a:lnTo>
                <a:lnTo>
                  <a:pt x="13652" y="20703"/>
                </a:lnTo>
                <a:lnTo>
                  <a:pt x="13533" y="20837"/>
                </a:lnTo>
                <a:lnTo>
                  <a:pt x="13424" y="20955"/>
                </a:lnTo>
                <a:lnTo>
                  <a:pt x="13478" y="21052"/>
                </a:lnTo>
                <a:lnTo>
                  <a:pt x="13598" y="21259"/>
                </a:lnTo>
                <a:lnTo>
                  <a:pt x="13761" y="21378"/>
                </a:lnTo>
                <a:lnTo>
                  <a:pt x="14164" y="21341"/>
                </a:lnTo>
                <a:lnTo>
                  <a:pt x="14371" y="21200"/>
                </a:lnTo>
                <a:lnTo>
                  <a:pt x="14643" y="20918"/>
                </a:lnTo>
                <a:lnTo>
                  <a:pt x="14915" y="20652"/>
                </a:lnTo>
                <a:lnTo>
                  <a:pt x="15090" y="20540"/>
                </a:lnTo>
                <a:lnTo>
                  <a:pt x="15275" y="20481"/>
                </a:lnTo>
                <a:lnTo>
                  <a:pt x="15536" y="20340"/>
                </a:lnTo>
                <a:lnTo>
                  <a:pt x="15895" y="20133"/>
                </a:lnTo>
                <a:lnTo>
                  <a:pt x="16342" y="19903"/>
                </a:lnTo>
                <a:lnTo>
                  <a:pt x="16592" y="19770"/>
                </a:lnTo>
                <a:lnTo>
                  <a:pt x="16733" y="19666"/>
                </a:lnTo>
                <a:lnTo>
                  <a:pt x="16788" y="19562"/>
                </a:lnTo>
                <a:lnTo>
                  <a:pt x="16788" y="19451"/>
                </a:lnTo>
                <a:lnTo>
                  <a:pt x="16799" y="19281"/>
                </a:lnTo>
                <a:lnTo>
                  <a:pt x="16940" y="19214"/>
                </a:lnTo>
                <a:lnTo>
                  <a:pt x="17125" y="19118"/>
                </a:lnTo>
                <a:lnTo>
                  <a:pt x="16908" y="18955"/>
                </a:lnTo>
                <a:lnTo>
                  <a:pt x="16592" y="18851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38" name="Hephaistos - Coaching-Zentrum München www.hephaistos.org"/>
          <p:cNvSpPr txBox="1"/>
          <p:nvPr/>
        </p:nvSpPr>
        <p:spPr>
          <a:xfrm>
            <a:off x="775" y="9347200"/>
            <a:ext cx="13004801" cy="228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spAutoFit/>
          </a:bodyPr>
          <a:lstStyle>
            <a:lvl1pPr>
              <a:defRPr sz="1200">
                <a:solidFill>
                  <a:srgbClr val="011993"/>
                </a:solidFill>
                <a:latin typeface="Berthold Akzidenz Grotesk BE Li"/>
                <a:ea typeface="Berthold Akzidenz Grotesk BE Li"/>
                <a:cs typeface="Berthold Akzidenz Grotesk BE Li"/>
                <a:sym typeface="Berthold Akzidenz Grotesk BE Li"/>
              </a:defRPr>
            </a:lvl1pPr>
          </a:lstStyle>
          <a:p>
            <a:pPr/>
            <a:r>
              <a:t>Hephaistos - Coaching-Zentrum München www.hephaistos.org</a:t>
            </a:r>
          </a:p>
        </p:txBody>
      </p:sp>
      <p:sp>
        <p:nvSpPr>
          <p:cNvPr id="139" name="Titeltext"/>
          <p:cNvSpPr txBox="1"/>
          <p:nvPr>
            <p:ph type="title"/>
          </p:nvPr>
        </p:nvSpPr>
        <p:spPr>
          <a:xfrm>
            <a:off x="571500" y="330200"/>
            <a:ext cx="10528300" cy="14478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800">
                <a:solidFill>
                  <a:srgbClr val="011993"/>
                </a:solidFill>
                <a:latin typeface="Myriad Pro SemiExtended"/>
                <a:ea typeface="Myriad Pro SemiExtended"/>
                <a:cs typeface="Myriad Pro SemiExtended"/>
                <a:sym typeface="Myriad Pro SemiExtended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40" name="Textebene 1…"/>
          <p:cNvSpPr txBox="1"/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 anchor="t">
            <a:noAutofit/>
          </a:bodyPr>
          <a:lstStyle>
            <a:lvl1pPr marL="290945" indent="-290945">
              <a:spcBef>
                <a:spcPts val="1100"/>
              </a:spcBef>
              <a:buClr>
                <a:srgbClr val="011993"/>
              </a:buClr>
              <a:buSzPct val="119999"/>
              <a:buFont typeface="Lucida Grande"/>
              <a:buChar char="‣"/>
              <a:defRPr sz="2400">
                <a:solidFill>
                  <a:srgbClr val="424242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  <a:lvl2pPr marL="711200" indent="-266700">
              <a:spcBef>
                <a:spcPts val="1000"/>
              </a:spcBef>
              <a:buSzPct val="100000"/>
              <a:defRPr sz="1800">
                <a:solidFill>
                  <a:srgbClr val="011993"/>
                </a:solidFill>
                <a:latin typeface="Myriad Pro"/>
                <a:ea typeface="Myriad Pro"/>
                <a:cs typeface="Myriad Pro"/>
                <a:sym typeface="Myriad Pro"/>
              </a:defRPr>
            </a:lvl2pPr>
            <a:lvl3pPr marL="1155700" indent="-266700">
              <a:spcBef>
                <a:spcPts val="800"/>
              </a:spcBef>
              <a:buSzPct val="100000"/>
              <a:buFont typeface="Lucida Grande"/>
              <a:buChar char="‣"/>
              <a:defRPr sz="1800">
                <a:solidFill>
                  <a:srgbClr val="011993"/>
                </a:solidFill>
                <a:latin typeface="Myriad Pro"/>
                <a:ea typeface="Myriad Pro"/>
                <a:cs typeface="Myriad Pro"/>
                <a:sym typeface="Myriad Pro"/>
              </a:defRPr>
            </a:lvl3pPr>
            <a:lvl4pPr marL="1600200" indent="-266700">
              <a:spcBef>
                <a:spcPts val="700"/>
              </a:spcBef>
              <a:buSzPct val="100000"/>
              <a:buChar char="-"/>
              <a:defRPr sz="1400">
                <a:solidFill>
                  <a:srgbClr val="011993"/>
                </a:solidFill>
                <a:latin typeface="Myriad Pro"/>
                <a:ea typeface="Myriad Pro"/>
                <a:cs typeface="Myriad Pro"/>
                <a:sym typeface="Myriad Pro"/>
              </a:defRPr>
            </a:lvl4pPr>
            <a:lvl5pPr marL="2044700" indent="-266700">
              <a:spcBef>
                <a:spcPts val="600"/>
              </a:spcBef>
              <a:buSzPct val="67000"/>
              <a:buFont typeface="Thonburi"/>
              <a:buChar char="๏"/>
              <a:defRPr sz="1400">
                <a:solidFill>
                  <a:srgbClr val="011993"/>
                </a:solidFill>
                <a:latin typeface="Myriad Pro"/>
                <a:ea typeface="Myriad Pro"/>
                <a:cs typeface="Myriad Pro"/>
                <a:sym typeface="Myriad Pro"/>
              </a:defRPr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1" name="Foliennummer"/>
          <p:cNvSpPr txBox="1"/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Eidenschink…"/>
          <p:cNvSpPr txBox="1"/>
          <p:nvPr/>
        </p:nvSpPr>
        <p:spPr>
          <a:xfrm>
            <a:off x="11658600" y="1367648"/>
            <a:ext cx="166370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algn="l" defTabSz="1295400">
              <a:buClr>
                <a:srgbClr val="929292"/>
              </a:buClr>
              <a:buFont typeface="Copperplate Gothic Light"/>
              <a:defRPr sz="12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Eidenschink </a:t>
            </a:r>
          </a:p>
          <a:p>
            <a:pPr marL="57799" marR="57799" algn="l" defTabSz="1295400">
              <a:buClr>
                <a:srgbClr val="929292"/>
              </a:buClr>
              <a:buFont typeface="Copperplate Gothic Light"/>
              <a:defRPr sz="12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pPr>
            <a:r>
              <a:t>&amp;  Partner</a:t>
            </a:r>
          </a:p>
        </p:txBody>
      </p:sp>
      <p:grpSp>
        <p:nvGrpSpPr>
          <p:cNvPr id="151" name="Gruppieren"/>
          <p:cNvGrpSpPr/>
          <p:nvPr/>
        </p:nvGrpSpPr>
        <p:grpSpPr>
          <a:xfrm>
            <a:off x="11806636" y="493782"/>
            <a:ext cx="1062828" cy="804596"/>
            <a:chOff x="0" y="0"/>
            <a:chExt cx="1062827" cy="804595"/>
          </a:xfrm>
        </p:grpSpPr>
        <p:sp>
          <p:nvSpPr>
            <p:cNvPr id="149" name="Linie"/>
            <p:cNvSpPr/>
            <p:nvPr/>
          </p:nvSpPr>
          <p:spPr>
            <a:xfrm flipH="1">
              <a:off x="-1" y="0"/>
              <a:ext cx="2" cy="80459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0" name="image.pdf" descr="image.pdf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2275" y="10284"/>
              <a:ext cx="980553" cy="4833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" name="Linie"/>
          <p:cNvSpPr/>
          <p:nvPr/>
        </p:nvSpPr>
        <p:spPr>
          <a:xfrm>
            <a:off x="1072899" y="2082800"/>
            <a:ext cx="10865101" cy="1289"/>
          </a:xfrm>
          <a:prstGeom prst="line">
            <a:avLst/>
          </a:prstGeom>
          <a:ln w="19050">
            <a:solidFill>
              <a:srgbClr val="CBCBCB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© Eidenschink &amp; Partner, www.Eidenschink.de"/>
          <p:cNvSpPr txBox="1"/>
          <p:nvPr/>
        </p:nvSpPr>
        <p:spPr>
          <a:xfrm>
            <a:off x="4535971" y="9436100"/>
            <a:ext cx="3894758" cy="26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pPr/>
            <a:r>
              <a:t>© Eidenschink &amp; Partner, www.Eidenschink.de</a:t>
            </a:r>
          </a:p>
        </p:txBody>
      </p:sp>
      <p:sp>
        <p:nvSpPr>
          <p:cNvPr id="154" name="Titeltext"/>
          <p:cNvSpPr txBox="1"/>
          <p:nvPr>
            <p:ph type="title"/>
          </p:nvPr>
        </p:nvSpPr>
        <p:spPr>
          <a:xfrm>
            <a:off x="1270000" y="254000"/>
            <a:ext cx="10464800" cy="1739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400">
                <a:solidFill>
                  <a:srgbClr val="606060"/>
                </a:solidFill>
                <a:latin typeface="Myriad Pro SemiExtended Italic"/>
                <a:ea typeface="Myriad Pro SemiExtended Italic"/>
                <a:cs typeface="Myriad Pro SemiExtended Italic"/>
                <a:sym typeface="Myriad Pro SemiExtended Italic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55" name="Foliennumm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Textebene 1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Textebene 1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Textebene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Textebene 1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Textebene 1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37.png"/><Relationship Id="rId36" Type="http://schemas.openxmlformats.org/officeDocument/2006/relationships/image" Target="../media/image38.png"/><Relationship Id="rId37" Type="http://schemas.openxmlformats.org/officeDocument/2006/relationships/image" Target="../media/image39.png"/><Relationship Id="rId38" Type="http://schemas.openxmlformats.org/officeDocument/2006/relationships/image" Target="../media/image40.png"/><Relationship Id="rId39" Type="http://schemas.openxmlformats.org/officeDocument/2006/relationships/image" Target="../media/image41.png"/><Relationship Id="rId40" Type="http://schemas.openxmlformats.org/officeDocument/2006/relationships/image" Target="../media/image42.png"/><Relationship Id="rId41" Type="http://schemas.openxmlformats.org/officeDocument/2006/relationships/image" Target="../media/image43.png"/><Relationship Id="rId42" Type="http://schemas.openxmlformats.org/officeDocument/2006/relationships/image" Target="../media/image4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62.png"/><Relationship Id="rId21" Type="http://schemas.openxmlformats.org/officeDocument/2006/relationships/image" Target="../media/image63.png"/><Relationship Id="rId22" Type="http://schemas.openxmlformats.org/officeDocument/2006/relationships/image" Target="../media/image64.png"/><Relationship Id="rId23" Type="http://schemas.openxmlformats.org/officeDocument/2006/relationships/image" Target="../media/image65.png"/><Relationship Id="rId24" Type="http://schemas.openxmlformats.org/officeDocument/2006/relationships/image" Target="../media/image66.png"/><Relationship Id="rId25" Type="http://schemas.openxmlformats.org/officeDocument/2006/relationships/image" Target="../media/image67.png"/><Relationship Id="rId26" Type="http://schemas.openxmlformats.org/officeDocument/2006/relationships/image" Target="../media/image68.png"/><Relationship Id="rId27" Type="http://schemas.openxmlformats.org/officeDocument/2006/relationships/image" Target="../media/image69.png"/><Relationship Id="rId28" Type="http://schemas.openxmlformats.org/officeDocument/2006/relationships/image" Target="../media/image70.png"/><Relationship Id="rId29" Type="http://schemas.openxmlformats.org/officeDocument/2006/relationships/image" Target="../media/image71.png"/><Relationship Id="rId30" Type="http://schemas.openxmlformats.org/officeDocument/2006/relationships/image" Target="../media/image72.png"/><Relationship Id="rId31" Type="http://schemas.openxmlformats.org/officeDocument/2006/relationships/image" Target="../media/image73.png"/><Relationship Id="rId32" Type="http://schemas.openxmlformats.org/officeDocument/2006/relationships/image" Target="../media/image7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97.png"/><Relationship Id="rId26" Type="http://schemas.openxmlformats.org/officeDocument/2006/relationships/image" Target="../media/image98.png"/><Relationship Id="rId27" Type="http://schemas.openxmlformats.org/officeDocument/2006/relationships/image" Target="../media/image99.png"/><Relationship Id="rId28" Type="http://schemas.openxmlformats.org/officeDocument/2006/relationships/image" Target="../media/image100.png"/><Relationship Id="rId29" Type="http://schemas.openxmlformats.org/officeDocument/2006/relationships/image" Target="../media/image101.png"/><Relationship Id="rId30" Type="http://schemas.openxmlformats.org/officeDocument/2006/relationships/image" Target="../media/image102.png"/><Relationship Id="rId31" Type="http://schemas.openxmlformats.org/officeDocument/2006/relationships/image" Target="../media/image103.png"/><Relationship Id="rId32" Type="http://schemas.openxmlformats.org/officeDocument/2006/relationships/image" Target="../media/image104.png"/><Relationship Id="rId33" Type="http://schemas.openxmlformats.org/officeDocument/2006/relationships/image" Target="../media/image105.png"/><Relationship Id="rId34" Type="http://schemas.openxmlformats.org/officeDocument/2006/relationships/image" Target="../media/image106.png"/><Relationship Id="rId35" Type="http://schemas.openxmlformats.org/officeDocument/2006/relationships/image" Target="../media/image107.png"/><Relationship Id="rId36" Type="http://schemas.openxmlformats.org/officeDocument/2006/relationships/image" Target="../media/image108.png"/><Relationship Id="rId37" Type="http://schemas.openxmlformats.org/officeDocument/2006/relationships/image" Target="../media/image109.png"/><Relationship Id="rId38" Type="http://schemas.openxmlformats.org/officeDocument/2006/relationships/image" Target="../media/image110.png"/><Relationship Id="rId39" Type="http://schemas.openxmlformats.org/officeDocument/2006/relationships/image" Target="../media/image111.png"/><Relationship Id="rId40" Type="http://schemas.openxmlformats.org/officeDocument/2006/relationships/image" Target="../media/image112.png"/><Relationship Id="rId41" Type="http://schemas.openxmlformats.org/officeDocument/2006/relationships/image" Target="../media/image113.png"/><Relationship Id="rId42" Type="http://schemas.openxmlformats.org/officeDocument/2006/relationships/image" Target="../media/image114.png"/><Relationship Id="rId43" Type="http://schemas.openxmlformats.org/officeDocument/2006/relationships/image" Target="../media/image115.png"/><Relationship Id="rId44" Type="http://schemas.openxmlformats.org/officeDocument/2006/relationships/image" Target="../media/image116.png"/><Relationship Id="rId45" Type="http://schemas.openxmlformats.org/officeDocument/2006/relationships/image" Target="../media/image117.png"/><Relationship Id="rId46" Type="http://schemas.openxmlformats.org/officeDocument/2006/relationships/image" Target="../media/image118.png"/><Relationship Id="rId47" Type="http://schemas.openxmlformats.org/officeDocument/2006/relationships/image" Target="../media/image119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120.png"/><Relationship Id="rId4" Type="http://schemas.openxmlformats.org/officeDocument/2006/relationships/image" Target="../media/image121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128.png"/><Relationship Id="rId20" Type="http://schemas.openxmlformats.org/officeDocument/2006/relationships/image" Target="../media/image129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130.png"/><Relationship Id="rId24" Type="http://schemas.openxmlformats.org/officeDocument/2006/relationships/image" Target="../media/image131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132.png"/><Relationship Id="rId28" Type="http://schemas.openxmlformats.org/officeDocument/2006/relationships/image" Target="../media/image133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134.png"/><Relationship Id="rId32" Type="http://schemas.openxmlformats.org/officeDocument/2006/relationships/image" Target="../media/image135.png"/><Relationship Id="rId33" Type="http://schemas.openxmlformats.org/officeDocument/2006/relationships/image" Target="../media/image35.png"/><Relationship Id="rId34" Type="http://schemas.openxmlformats.org/officeDocument/2006/relationships/image" Target="../media/image36.png"/><Relationship Id="rId35" Type="http://schemas.openxmlformats.org/officeDocument/2006/relationships/image" Target="../media/image136.png"/><Relationship Id="rId36" Type="http://schemas.openxmlformats.org/officeDocument/2006/relationships/image" Target="../media/image137.png"/><Relationship Id="rId37" Type="http://schemas.openxmlformats.org/officeDocument/2006/relationships/image" Target="../media/image138.png"/><Relationship Id="rId38" Type="http://schemas.openxmlformats.org/officeDocument/2006/relationships/image" Target="../media/image139.png"/><Relationship Id="rId39" Type="http://schemas.openxmlformats.org/officeDocument/2006/relationships/image" Target="../media/image140.png"/><Relationship Id="rId40" Type="http://schemas.openxmlformats.org/officeDocument/2006/relationships/image" Target="../media/image141.png"/><Relationship Id="rId41" Type="http://schemas.openxmlformats.org/officeDocument/2006/relationships/image" Target="../media/image142.png"/><Relationship Id="rId42" Type="http://schemas.openxmlformats.org/officeDocument/2006/relationships/image" Target="../media/image14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148.png"/><Relationship Id="rId12" Type="http://schemas.openxmlformats.org/officeDocument/2006/relationships/image" Target="../media/image149.png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150.png"/><Relationship Id="rId16" Type="http://schemas.openxmlformats.org/officeDocument/2006/relationships/image" Target="../media/image151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1.png"/><Relationship Id="rId20" Type="http://schemas.openxmlformats.org/officeDocument/2006/relationships/image" Target="../media/image152.png"/><Relationship Id="rId21" Type="http://schemas.openxmlformats.org/officeDocument/2006/relationships/image" Target="../media/image153.png"/><Relationship Id="rId22" Type="http://schemas.openxmlformats.org/officeDocument/2006/relationships/image" Target="../media/image64.png"/><Relationship Id="rId23" Type="http://schemas.openxmlformats.org/officeDocument/2006/relationships/image" Target="../media/image154.png"/><Relationship Id="rId24" Type="http://schemas.openxmlformats.org/officeDocument/2006/relationships/image" Target="../media/image155.png"/><Relationship Id="rId25" Type="http://schemas.openxmlformats.org/officeDocument/2006/relationships/image" Target="../media/image67.png"/><Relationship Id="rId26" Type="http://schemas.openxmlformats.org/officeDocument/2006/relationships/image" Target="../media/image68.png"/><Relationship Id="rId27" Type="http://schemas.openxmlformats.org/officeDocument/2006/relationships/image" Target="../media/image156.png"/><Relationship Id="rId28" Type="http://schemas.openxmlformats.org/officeDocument/2006/relationships/image" Target="../media/image157.png"/><Relationship Id="rId29" Type="http://schemas.openxmlformats.org/officeDocument/2006/relationships/image" Target="../media/image158.png"/><Relationship Id="rId30" Type="http://schemas.openxmlformats.org/officeDocument/2006/relationships/image" Target="../media/image159.png"/><Relationship Id="rId31" Type="http://schemas.openxmlformats.org/officeDocument/2006/relationships/image" Target="../media/image160.png"/><Relationship Id="rId32" Type="http://schemas.openxmlformats.org/officeDocument/2006/relationships/image" Target="../media/image16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162.png"/><Relationship Id="rId4" Type="http://schemas.openxmlformats.org/officeDocument/2006/relationships/image" Target="../media/image163.png"/><Relationship Id="rId5" Type="http://schemas.openxmlformats.org/officeDocument/2006/relationships/image" Target="../media/image164.png"/><Relationship Id="rId6" Type="http://schemas.openxmlformats.org/officeDocument/2006/relationships/image" Target="../media/image165.png"/><Relationship Id="rId7" Type="http://schemas.openxmlformats.org/officeDocument/2006/relationships/image" Target="../media/image16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Relationship Id="rId12" Type="http://schemas.openxmlformats.org/officeDocument/2006/relationships/image" Target="../media/image171.png"/><Relationship Id="rId13" Type="http://schemas.openxmlformats.org/officeDocument/2006/relationships/image" Target="../media/image172.png"/><Relationship Id="rId14" Type="http://schemas.openxmlformats.org/officeDocument/2006/relationships/image" Target="../media/image173.png"/><Relationship Id="rId15" Type="http://schemas.openxmlformats.org/officeDocument/2006/relationships/image" Target="../media/image174.png"/><Relationship Id="rId16" Type="http://schemas.openxmlformats.org/officeDocument/2006/relationships/image" Target="../media/image175.png"/><Relationship Id="rId17" Type="http://schemas.openxmlformats.org/officeDocument/2006/relationships/image" Target="../media/image176.png"/><Relationship Id="rId18" Type="http://schemas.openxmlformats.org/officeDocument/2006/relationships/image" Target="../media/image177.png"/><Relationship Id="rId19" Type="http://schemas.openxmlformats.org/officeDocument/2006/relationships/image" Target="../media/image178.png"/><Relationship Id="rId20" Type="http://schemas.openxmlformats.org/officeDocument/2006/relationships/image" Target="../media/image179.png"/><Relationship Id="rId21" Type="http://schemas.openxmlformats.org/officeDocument/2006/relationships/image" Target="../media/image180.png"/><Relationship Id="rId22" Type="http://schemas.openxmlformats.org/officeDocument/2006/relationships/image" Target="../media/image181.png"/><Relationship Id="rId23" Type="http://schemas.openxmlformats.org/officeDocument/2006/relationships/image" Target="../media/image182.png"/><Relationship Id="rId24" Type="http://schemas.openxmlformats.org/officeDocument/2006/relationships/image" Target="../media/image96.png"/><Relationship Id="rId25" Type="http://schemas.openxmlformats.org/officeDocument/2006/relationships/image" Target="../media/image97.png"/><Relationship Id="rId26" Type="http://schemas.openxmlformats.org/officeDocument/2006/relationships/image" Target="../media/image98.png"/><Relationship Id="rId27" Type="http://schemas.openxmlformats.org/officeDocument/2006/relationships/image" Target="../media/image99.png"/><Relationship Id="rId28" Type="http://schemas.openxmlformats.org/officeDocument/2006/relationships/image" Target="../media/image100.png"/><Relationship Id="rId29" Type="http://schemas.openxmlformats.org/officeDocument/2006/relationships/image" Target="../media/image101.png"/><Relationship Id="rId30" Type="http://schemas.openxmlformats.org/officeDocument/2006/relationships/image" Target="../media/image102.png"/><Relationship Id="rId31" Type="http://schemas.openxmlformats.org/officeDocument/2006/relationships/image" Target="../media/image103.png"/><Relationship Id="rId32" Type="http://schemas.openxmlformats.org/officeDocument/2006/relationships/image" Target="../media/image104.png"/><Relationship Id="rId33" Type="http://schemas.openxmlformats.org/officeDocument/2006/relationships/image" Target="../media/image105.png"/><Relationship Id="rId34" Type="http://schemas.openxmlformats.org/officeDocument/2006/relationships/image" Target="../media/image106.png"/><Relationship Id="rId35" Type="http://schemas.openxmlformats.org/officeDocument/2006/relationships/image" Target="../media/image107.png"/><Relationship Id="rId36" Type="http://schemas.openxmlformats.org/officeDocument/2006/relationships/image" Target="../media/image108.png"/><Relationship Id="rId37" Type="http://schemas.openxmlformats.org/officeDocument/2006/relationships/image" Target="../media/image109.png"/><Relationship Id="rId38" Type="http://schemas.openxmlformats.org/officeDocument/2006/relationships/image" Target="../media/image183.png"/><Relationship Id="rId39" Type="http://schemas.openxmlformats.org/officeDocument/2006/relationships/image" Target="../media/image184.png"/><Relationship Id="rId40" Type="http://schemas.openxmlformats.org/officeDocument/2006/relationships/image" Target="../media/image185.png"/><Relationship Id="rId41" Type="http://schemas.openxmlformats.org/officeDocument/2006/relationships/image" Target="../media/image113.png"/><Relationship Id="rId42" Type="http://schemas.openxmlformats.org/officeDocument/2006/relationships/image" Target="../media/image114.png"/><Relationship Id="rId43" Type="http://schemas.openxmlformats.org/officeDocument/2006/relationships/image" Target="../media/image186.png"/><Relationship Id="rId44" Type="http://schemas.openxmlformats.org/officeDocument/2006/relationships/image" Target="../media/image187.png"/><Relationship Id="rId45" Type="http://schemas.openxmlformats.org/officeDocument/2006/relationships/image" Target="../media/image188.png"/><Relationship Id="rId46" Type="http://schemas.openxmlformats.org/officeDocument/2006/relationships/image" Target="../media/image118.png"/><Relationship Id="rId47" Type="http://schemas.openxmlformats.org/officeDocument/2006/relationships/image" Target="../media/image1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uppieren"/>
          <p:cNvGrpSpPr/>
          <p:nvPr/>
        </p:nvGrpSpPr>
        <p:grpSpPr>
          <a:xfrm>
            <a:off x="2861940" y="1137604"/>
            <a:ext cx="2389962" cy="2488698"/>
            <a:chOff x="-31750" y="-31750"/>
            <a:chExt cx="2389961" cy="2488696"/>
          </a:xfrm>
        </p:grpSpPr>
        <p:pic>
          <p:nvPicPr>
            <p:cNvPr id="164" name="Reagieren" descr="Reagieren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792795"/>
              <a:ext cx="1333500" cy="1333501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165" name="Ignorieren" descr="Ignorier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8059" y="-31750"/>
              <a:ext cx="1333501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13" name="Verbindungslinie" descr="Verbindungslini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23346" y="1574379"/>
              <a:ext cx="1134866" cy="882568"/>
            </a:xfrm>
            <a:prstGeom prst="rect">
              <a:avLst/>
            </a:prstGeom>
            <a:effectLst/>
          </p:spPr>
        </p:pic>
        <p:pic>
          <p:nvPicPr>
            <p:cNvPr id="215" name="Verbindungslinie" descr="Verbindungslini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53798" y="1243918"/>
              <a:ext cx="804414" cy="1213029"/>
            </a:xfrm>
            <a:prstGeom prst="rect">
              <a:avLst/>
            </a:prstGeom>
            <a:effectLst/>
          </p:spPr>
        </p:pic>
      </p:grpSp>
      <p:grpSp>
        <p:nvGrpSpPr>
          <p:cNvPr id="173" name="Gruppieren"/>
          <p:cNvGrpSpPr/>
          <p:nvPr/>
        </p:nvGrpSpPr>
        <p:grpSpPr>
          <a:xfrm>
            <a:off x="5200650" y="884559"/>
            <a:ext cx="2641600" cy="2411543"/>
            <a:chOff x="-31750" y="-31750"/>
            <a:chExt cx="2641600" cy="2411541"/>
          </a:xfrm>
        </p:grpSpPr>
        <p:pic>
          <p:nvPicPr>
            <p:cNvPr id="169" name="Handeln" descr="Handeln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17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170" name="Betroffen" descr="Betroffen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63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17" name="Verbindungslinie" descr="Verbindungslini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4671" y="1078694"/>
              <a:ext cx="325880" cy="1301098"/>
            </a:xfrm>
            <a:prstGeom prst="rect">
              <a:avLst/>
            </a:prstGeom>
            <a:effectLst/>
          </p:spPr>
        </p:pic>
        <p:pic>
          <p:nvPicPr>
            <p:cNvPr id="219" name="Verbindungslinie" descr="Verbindungslini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25098" y="1120913"/>
              <a:ext cx="380894" cy="1258879"/>
            </a:xfrm>
            <a:prstGeom prst="rect">
              <a:avLst/>
            </a:prstGeom>
            <a:effectLst/>
          </p:spPr>
        </p:pic>
      </p:grpSp>
      <p:grpSp>
        <p:nvGrpSpPr>
          <p:cNvPr id="178" name="Gruppieren"/>
          <p:cNvGrpSpPr/>
          <p:nvPr/>
        </p:nvGrpSpPr>
        <p:grpSpPr>
          <a:xfrm>
            <a:off x="7727498" y="1136650"/>
            <a:ext cx="2489652" cy="2515052"/>
            <a:chOff x="-146501" y="-31750"/>
            <a:chExt cx="2489651" cy="2515051"/>
          </a:xfrm>
        </p:grpSpPr>
        <p:pic>
          <p:nvPicPr>
            <p:cNvPr id="174" name="Bewusst" descr="Bewusst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17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175" name="Unbewusst" descr="Unbewusst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09650" y="8699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21" name="Verbindungslinie" descr="Verbindungslini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46502" y="1605073"/>
              <a:ext cx="1224854" cy="878229"/>
            </a:xfrm>
            <a:prstGeom prst="rect">
              <a:avLst/>
            </a:prstGeom>
            <a:effectLst/>
          </p:spPr>
        </p:pic>
        <p:pic>
          <p:nvPicPr>
            <p:cNvPr id="223" name="Verbindungslinie" descr="Verbindungslini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46502" y="1244138"/>
              <a:ext cx="858970" cy="1239164"/>
            </a:xfrm>
            <a:prstGeom prst="rect">
              <a:avLst/>
            </a:prstGeom>
            <a:effectLst/>
          </p:spPr>
        </p:pic>
      </p:grpSp>
      <p:grpSp>
        <p:nvGrpSpPr>
          <p:cNvPr id="183" name="Gruppieren"/>
          <p:cNvGrpSpPr/>
          <p:nvPr/>
        </p:nvGrpSpPr>
        <p:grpSpPr>
          <a:xfrm>
            <a:off x="2861940" y="6076498"/>
            <a:ext cx="2440762" cy="2388052"/>
            <a:chOff x="-31750" y="-159201"/>
            <a:chExt cx="2440761" cy="2388051"/>
          </a:xfrm>
        </p:grpSpPr>
        <p:pic>
          <p:nvPicPr>
            <p:cNvPr id="179" name="Bejahen" descr="Bejahen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317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180" name="Verneinen" descr="Verneinen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97259" y="895350"/>
              <a:ext cx="1333501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25" name="Verbindungslinie" descr="Verbindungslini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25062" y="-159202"/>
              <a:ext cx="883950" cy="1112731"/>
            </a:xfrm>
            <a:prstGeom prst="rect">
              <a:avLst/>
            </a:prstGeom>
            <a:effectLst/>
          </p:spPr>
        </p:pic>
        <p:pic>
          <p:nvPicPr>
            <p:cNvPr id="227" name="Verbindungslinie" descr="Verbindungslini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40296" y="-159202"/>
              <a:ext cx="1168716" cy="784790"/>
            </a:xfrm>
            <a:prstGeom prst="rect">
              <a:avLst/>
            </a:prstGeom>
            <a:effectLst/>
          </p:spPr>
        </p:pic>
      </p:grpSp>
      <p:grpSp>
        <p:nvGrpSpPr>
          <p:cNvPr id="188" name="Gruppieren"/>
          <p:cNvGrpSpPr/>
          <p:nvPr/>
        </p:nvGrpSpPr>
        <p:grpSpPr>
          <a:xfrm>
            <a:off x="7752898" y="6101898"/>
            <a:ext cx="2464252" cy="2362652"/>
            <a:chOff x="-222701" y="-159201"/>
            <a:chExt cx="2464251" cy="2362651"/>
          </a:xfrm>
        </p:grpSpPr>
        <p:pic>
          <p:nvPicPr>
            <p:cNvPr id="184" name="Fördern" descr="Fördern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80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185" name="Hemmen" descr="Hemmen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31750" y="8699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29" name="Verbindungslinie" descr="Verbindungslini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222702" y="-159202"/>
              <a:ext cx="1190100" cy="812125"/>
            </a:xfrm>
            <a:prstGeom prst="rect">
              <a:avLst/>
            </a:prstGeom>
            <a:effectLst/>
          </p:spPr>
        </p:pic>
        <p:pic>
          <p:nvPicPr>
            <p:cNvPr id="231" name="Verbindungslinie" descr="Verbindungslini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222702" y="-159202"/>
              <a:ext cx="911757" cy="1086829"/>
            </a:xfrm>
            <a:prstGeom prst="rect">
              <a:avLst/>
            </a:prstGeom>
            <a:effectLst/>
          </p:spPr>
        </p:pic>
      </p:grpSp>
      <p:grpSp>
        <p:nvGrpSpPr>
          <p:cNvPr id="193" name="Gruppieren"/>
          <p:cNvGrpSpPr/>
          <p:nvPr/>
        </p:nvGrpSpPr>
        <p:grpSpPr>
          <a:xfrm>
            <a:off x="5200650" y="6457498"/>
            <a:ext cx="2641600" cy="2322642"/>
            <a:chOff x="-31750" y="-678395"/>
            <a:chExt cx="2641600" cy="2322641"/>
          </a:xfrm>
        </p:grpSpPr>
        <p:pic>
          <p:nvPicPr>
            <p:cNvPr id="189" name="Zeigen" descr="Zeigen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76350" y="310745"/>
              <a:ext cx="1333500" cy="1333501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190" name="Verbergen" descr="Verbergen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31750" y="310745"/>
              <a:ext cx="1333500" cy="1333501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33" name="Verbindungslinie" descr="Verbindungslini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21491" y="-678396"/>
              <a:ext cx="350990" cy="1195858"/>
            </a:xfrm>
            <a:prstGeom prst="rect">
              <a:avLst/>
            </a:prstGeom>
            <a:effectLst/>
          </p:spPr>
        </p:pic>
        <p:pic>
          <p:nvPicPr>
            <p:cNvPr id="235" name="Verbindungslinie" descr="Verbindungslini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22172" y="-678396"/>
              <a:ext cx="318061" cy="1209982"/>
            </a:xfrm>
            <a:prstGeom prst="rect">
              <a:avLst/>
            </a:prstGeom>
            <a:effectLst/>
          </p:spPr>
        </p:pic>
      </p:grpSp>
      <p:grpSp>
        <p:nvGrpSpPr>
          <p:cNvPr id="198" name="Gruppieren"/>
          <p:cNvGrpSpPr/>
          <p:nvPr/>
        </p:nvGrpSpPr>
        <p:grpSpPr>
          <a:xfrm>
            <a:off x="8070398" y="3509640"/>
            <a:ext cx="2500442" cy="2616201"/>
            <a:chOff x="-678585" y="-31750"/>
            <a:chExt cx="2500441" cy="2616200"/>
          </a:xfrm>
        </p:grpSpPr>
        <p:pic>
          <p:nvPicPr>
            <p:cNvPr id="194" name="Prägnant" descr="Prägnant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8356" y="-31750"/>
              <a:ext cx="1333501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195" name="Diffus" descr="Diffus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8356" y="1250950"/>
              <a:ext cx="1333501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37" name="Verbindungslinie" descr="Verbindungslini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678586" y="1033398"/>
              <a:ext cx="1397915" cy="346914"/>
            </a:xfrm>
            <a:prstGeom prst="rect">
              <a:avLst/>
            </a:prstGeom>
            <a:effectLst/>
          </p:spPr>
        </p:pic>
        <p:pic>
          <p:nvPicPr>
            <p:cNvPr id="239" name="Verbindungslinie" descr="Verbindungslini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678586" y="1266861"/>
              <a:ext cx="1359769" cy="297647"/>
            </a:xfrm>
            <a:prstGeom prst="rect">
              <a:avLst/>
            </a:prstGeom>
            <a:effectLst/>
          </p:spPr>
        </p:pic>
      </p:grpSp>
      <p:sp>
        <p:nvSpPr>
          <p:cNvPr id="199" name="Psycho-dynamik"/>
          <p:cNvSpPr/>
          <p:nvPr/>
        </p:nvSpPr>
        <p:spPr>
          <a:xfrm>
            <a:off x="5598790" y="3973190"/>
            <a:ext cx="1807220" cy="1807220"/>
          </a:xfrm>
          <a:prstGeom prst="ellipse">
            <a:avLst/>
          </a:prstGeom>
          <a:gradFill>
            <a:gsLst>
              <a:gs pos="0">
                <a:srgbClr val="FF9300"/>
              </a:gs>
              <a:gs pos="87761">
                <a:srgbClr val="C97300"/>
              </a:gs>
              <a:gs pos="100000">
                <a:srgbClr val="945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Psycho-dynamik</a:t>
            </a:r>
          </a:p>
        </p:txBody>
      </p:sp>
      <p:grpSp>
        <p:nvGrpSpPr>
          <p:cNvPr id="204" name="Gruppieren"/>
          <p:cNvGrpSpPr/>
          <p:nvPr/>
        </p:nvGrpSpPr>
        <p:grpSpPr>
          <a:xfrm>
            <a:off x="2357759" y="3509640"/>
            <a:ext cx="2576643" cy="2616201"/>
            <a:chOff x="-31750" y="-31750"/>
            <a:chExt cx="2576641" cy="2616200"/>
          </a:xfrm>
        </p:grpSpPr>
        <p:pic>
          <p:nvPicPr>
            <p:cNvPr id="200" name="Unplausibel" descr="Unplausibel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31750" y="12509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01" name="Plausibel" descr="Plausibel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317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41" name="Verbindungslinie" descr="Verbindungslini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43549" y="1290508"/>
              <a:ext cx="1401343" cy="327547"/>
            </a:xfrm>
            <a:prstGeom prst="rect">
              <a:avLst/>
            </a:prstGeom>
            <a:effectLst/>
          </p:spPr>
        </p:pic>
        <p:pic>
          <p:nvPicPr>
            <p:cNvPr id="243" name="Verbindungslinie" descr="Verbindungslini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91088" y="1010409"/>
              <a:ext cx="1453804" cy="373305"/>
            </a:xfrm>
            <a:prstGeom prst="rect">
              <a:avLst/>
            </a:prstGeom>
            <a:effectLst/>
          </p:spPr>
        </p:pic>
      </p:grpSp>
      <p:pic>
        <p:nvPicPr>
          <p:cNvPr id="205" name="Selbst-verantwor-tung" descr="Selbst-verantwor-tung"/>
          <p:cNvPicPr>
            <a:picLocks noChangeAspect="0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5829300" y="25781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206" name="Bewusst-sein" descr="Bewusst-sein"/>
          <p:cNvPicPr>
            <a:picLocks noChangeAspect="0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7099300" y="29337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207" name="Selbst-wahr-nehmung" descr="Selbst-wahr-nehmung"/>
          <p:cNvPicPr>
            <a:picLocks noChangeAspect="0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7442200" y="42037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208" name="Bedürfnis-regulation" descr="Bedürfnis-regulation"/>
          <p:cNvPicPr>
            <a:picLocks noChangeAspect="0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7124700" y="54737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209" name="Selbst-ausdruck" descr="Selbst-ausdruck"/>
          <p:cNvPicPr>
            <a:picLocks noChangeAspect="0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5835650" y="58293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210" name="Akzeptanz" descr="Akzeptanz"/>
          <p:cNvPicPr>
            <a:picLocks noChangeAspect="0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4584700" y="54483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211" name="Verstehen" descr="Verstehen"/>
          <p:cNvPicPr>
            <a:picLocks noChangeAspect="0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4216399" y="4203700"/>
            <a:ext cx="1346201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212" name="Resonanz" descr="Resonanz"/>
          <p:cNvPicPr>
            <a:picLocks noChangeAspect="0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4533900" y="28956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5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5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4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5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5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5" presetID="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6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5" presetID="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5" presetID="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8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8"/>
      <p:bldP build="whole" bldLvl="1" animBg="1" rev="0" advAuto="0" spid="198" grpId="6"/>
      <p:bldP build="whole" bldLvl="1" animBg="1" rev="0" advAuto="0" spid="205" grpId="1"/>
      <p:bldP build="whole" bldLvl="1" animBg="1" rev="0" advAuto="0" spid="183" grpId="12"/>
      <p:bldP build="whole" bldLvl="1" animBg="1" rev="0" advAuto="0" spid="193" grpId="10"/>
      <p:bldP build="whole" bldLvl="1" animBg="1" rev="0" advAuto="0" spid="173" grpId="2"/>
      <p:bldP build="whole" bldLvl="1" animBg="1" rev="0" advAuto="0" spid="211" grpId="13"/>
      <p:bldP build="whole" bldLvl="1" animBg="1" rev="0" advAuto="0" spid="168" grpId="16"/>
      <p:bldP build="whole" bldLvl="1" animBg="1" rev="0" advAuto="0" spid="208" grpId="7"/>
      <p:bldP build="whole" bldLvl="1" animBg="1" rev="0" advAuto="0" spid="212" grpId="15"/>
      <p:bldP build="whole" bldLvl="1" animBg="1" rev="0" advAuto="0" spid="210" grpId="11"/>
      <p:bldP build="whole" bldLvl="1" animBg="1" rev="0" advAuto="0" spid="206" grpId="3"/>
      <p:bldP build="whole" bldLvl="1" animBg="1" rev="0" advAuto="0" spid="209" grpId="9"/>
      <p:bldP build="whole" bldLvl="1" animBg="1" rev="0" advAuto="0" spid="178" grpId="4"/>
      <p:bldP build="whole" bldLvl="1" animBg="1" rev="0" advAuto="0" spid="207" grpId="5"/>
      <p:bldP build="whole" bldLvl="1" animBg="1" rev="0" advAuto="0" spid="204" grpId="1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Verändern" descr="Veränder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5250" y="612464"/>
            <a:ext cx="1346200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47" name="Stabili-sieren" descr="Stabili-sieren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3350" y="612464"/>
            <a:ext cx="1346200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7" name="Verbindungslinie" descr="Verbindungslini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48494" y="1741791"/>
            <a:ext cx="321756" cy="12817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8" name="Verbindungslinie" descr="Verbindungslini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36279" y="1784086"/>
            <a:ext cx="399802" cy="12394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0" name="Bestätigen" descr="Bestätigen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41299" y="1673328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1" name="Sanktio-nieren" descr="Sanktio-nieren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44574" y="2714728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9" name="Verbindungslinie" descr="Verbindungslini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76197" y="3216142"/>
            <a:ext cx="1022137" cy="552689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0" name="Verbindungslinie" descr="Verbindungslini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76189" y="2964523"/>
            <a:ext cx="853856" cy="80431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4" name="Un-reflektiert belassen" descr="Un-reflektiert belassen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29181" y="1955800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5" name="Re-flektieren" descr="Re-flektieren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443691" y="3035300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1" name="Verbindungslinie" descr="Verbindungslini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723606" y="3415897"/>
            <a:ext cx="1044186" cy="66080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2" name="Verbindungslinie" descr="Verbindungslinie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006368" y="3235809"/>
            <a:ext cx="761428" cy="84089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8" name="Orga-nisations-orientiert" descr="Orga-nisations-orientiert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492137" y="7705414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59" name="Mitarbeiter-orientiert" descr="Mitarbeiter-orientiert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166462" y="7705414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3" name="Verbindungslinie" descr="Verbindungslinie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456412" y="6741789"/>
            <a:ext cx="303312" cy="118534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4" name="Verbindungslinie" descr="Verbindungslinie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271372" y="6736388"/>
            <a:ext cx="300987" cy="123868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5" name="Verbindungslinie" descr="Verbindungslinie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964476" y="5774041"/>
            <a:ext cx="787441" cy="80312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63" name="Inkludieren" descr="Inkludieren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132666" y="6482346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64" name="Exkludieren" descr="Exkludieren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459566" y="5344741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6" name="Verbindungslinie" descr="Verbindungslinie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3737716" y="5774059"/>
            <a:ext cx="1014201" cy="53534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66" name="Problem-orientiert" descr="Problem-orientiert"/>
          <p:cNvPicPr>
            <a:picLocks noChangeAspect="0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9092703" y="5317122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67" name="Interessen-orientiert" descr="Interessen-orientiert"/>
          <p:cNvPicPr>
            <a:picLocks noChangeAspect="0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508503" y="6509966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7" name="Verbindungslinie" descr="Verbindungslinie"/>
          <p:cNvPicPr>
            <a:picLocks noChangeAspect="0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070347" y="5801674"/>
            <a:ext cx="1101261" cy="54073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88" name="Verbindungslinie" descr="Verbindungslinie"/>
          <p:cNvPicPr>
            <a:picLocks noChangeAspect="0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8070346" y="5794223"/>
            <a:ext cx="895089" cy="817199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70" name="Team-dynamik"/>
          <p:cNvSpPr/>
          <p:nvPr/>
        </p:nvSpPr>
        <p:spPr>
          <a:xfrm>
            <a:off x="5598790" y="3973190"/>
            <a:ext cx="1807220" cy="1807220"/>
          </a:xfrm>
          <a:prstGeom prst="ellipse">
            <a:avLst/>
          </a:prstGeom>
          <a:gradFill>
            <a:gsLst>
              <a:gs pos="0">
                <a:srgbClr val="FFD479"/>
              </a:gs>
              <a:gs pos="27782">
                <a:srgbClr val="FFB43C"/>
              </a:gs>
              <a:gs pos="100000">
                <a:srgbClr val="FF93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Team-dynamik</a:t>
            </a:r>
          </a:p>
        </p:txBody>
      </p:sp>
      <p:pic>
        <p:nvPicPr>
          <p:cNvPr id="271" name="Team-reflexion" descr="Team-reflexion"/>
          <p:cNvPicPr>
            <a:picLocks noChangeAspect="0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4159633" y="3153903"/>
            <a:ext cx="1550492" cy="155049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2" name="Inter-aktions-muster" descr="Inter-aktions-muster"/>
          <p:cNvPicPr>
            <a:picLocks noChangeAspect="0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353300" y="3153903"/>
            <a:ext cx="1550492" cy="155049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3" name="Ziel-bearbeitung" descr="Ziel-bearbeitung"/>
          <p:cNvPicPr>
            <a:picLocks noChangeAspect="0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7321550" y="4922068"/>
            <a:ext cx="1550492" cy="155049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4" name="Teamerhalt" descr="Teamerhalt"/>
          <p:cNvPicPr>
            <a:picLocks noChangeAspect="0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5727154" y="5974016"/>
            <a:ext cx="1550492" cy="155049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5" name="Zielsetzung" descr="Zielsetzung"/>
          <p:cNvPicPr>
            <a:picLocks noChangeAspect="0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725679" y="2377072"/>
            <a:ext cx="1553442" cy="155344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76" name="Teamgrenze" descr="Teamgrenze"/>
          <p:cNvPicPr>
            <a:picLocks noChangeAspect="0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4159633" y="4922068"/>
            <a:ext cx="1550492" cy="155049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2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1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5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0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4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9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8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ID="10" grpId="2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3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7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ID="10" grpId="2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2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Class="entr" nodeType="afterEffect" presetID="10" grpId="2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1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Class="entr" nodeType="clickEffect" presetID="10" grpId="2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6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Class="entr" nodeType="afterEffect" presetID="10" grpId="3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0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3" grpId="23"/>
      <p:bldP build="whole" bldLvl="1" animBg="1" rev="0" advAuto="0" spid="247" grpId="5"/>
      <p:bldP build="whole" bldLvl="1" animBg="1" rev="0" advAuto="0" spid="277" grpId="2"/>
      <p:bldP build="whole" bldLvl="1" animBg="1" rev="0" advAuto="0" spid="274" grpId="16"/>
      <p:bldP build="whole" bldLvl="1" animBg="1" rev="0" advAuto="0" spid="279" grpId="9"/>
      <p:bldP build="whole" bldLvl="1" animBg="1" rev="0" advAuto="0" spid="278" grpId="4"/>
      <p:bldP build="whole" bldLvl="1" animBg="1" rev="0" advAuto="0" spid="255" grpId="28"/>
      <p:bldP build="whole" bldLvl="1" animBg="1" rev="0" advAuto="0" spid="264" grpId="25"/>
      <p:bldP build="whole" bldLvl="1" animBg="1" rev="0" advAuto="0" spid="287" grpId="12"/>
      <p:bldP build="whole" bldLvl="1" animBg="1" rev="0" advAuto="0" spid="288" grpId="14"/>
      <p:bldP build="whole" bldLvl="1" animBg="1" rev="0" advAuto="0" spid="246" grpId="3"/>
      <p:bldP build="whole" bldLvl="1" animBg="1" rev="0" advAuto="0" spid="273" grpId="11"/>
      <p:bldP build="whole" bldLvl="1" animBg="1" rev="0" advAuto="0" spid="271" grpId="26"/>
      <p:bldP build="whole" bldLvl="1" animBg="1" rev="0" advAuto="0" spid="259" grpId="20"/>
      <p:bldP build="whole" bldLvl="1" animBg="1" rev="0" advAuto="0" spid="284" grpId="19"/>
      <p:bldP build="whole" bldLvl="1" animBg="1" rev="0" advAuto="0" spid="254" grpId="30"/>
      <p:bldP build="whole" bldLvl="1" animBg="1" rev="0" advAuto="0" spid="283" grpId="17"/>
      <p:bldP build="whole" bldLvl="1" animBg="1" rev="0" advAuto="0" spid="275" grpId="1"/>
      <p:bldP build="whole" bldLvl="1" animBg="1" rev="0" advAuto="0" spid="286" grpId="24"/>
      <p:bldP build="whole" bldLvl="1" animBg="1" rev="0" advAuto="0" spid="272" grpId="6"/>
      <p:bldP build="whole" bldLvl="1" animBg="1" rev="0" advAuto="0" spid="251" grpId="10"/>
      <p:bldP build="whole" bldLvl="1" animBg="1" rev="0" advAuto="0" spid="266" grpId="13"/>
      <p:bldP build="whole" bldLvl="1" animBg="1" rev="0" advAuto="0" spid="280" grpId="7"/>
      <p:bldP build="whole" bldLvl="1" animBg="1" rev="0" advAuto="0" spid="267" grpId="15"/>
      <p:bldP build="whole" bldLvl="1" animBg="1" rev="0" advAuto="0" spid="250" grpId="8"/>
      <p:bldP build="whole" bldLvl="1" animBg="1" rev="0" advAuto="0" spid="276" grpId="21"/>
      <p:bldP build="whole" bldLvl="1" animBg="1" rev="0" advAuto="0" spid="285" grpId="22"/>
      <p:bldP build="whole" bldLvl="1" animBg="1" rev="0" advAuto="0" spid="281" grpId="27"/>
      <p:bldP build="whole" bldLvl="1" animBg="1" rev="0" advAuto="0" spid="258" grpId="18"/>
      <p:bldP build="whole" bldLvl="1" animBg="1" rev="0" advAuto="0" spid="282" grpId="29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Organisations-dynamik"/>
          <p:cNvSpPr/>
          <p:nvPr/>
        </p:nvSpPr>
        <p:spPr>
          <a:xfrm>
            <a:off x="5584601" y="3946942"/>
            <a:ext cx="1850838" cy="1850837"/>
          </a:xfrm>
          <a:prstGeom prst="ellipse">
            <a:avLst/>
          </a:prstGeom>
          <a:gradFill>
            <a:gsLst>
              <a:gs pos="0">
                <a:srgbClr val="FEFA88"/>
              </a:gs>
              <a:gs pos="26136">
                <a:srgbClr val="FFB245"/>
              </a:gs>
              <a:gs pos="100000">
                <a:srgbClr val="FF6902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Organisations-dynamik</a:t>
            </a:r>
          </a:p>
        </p:txBody>
      </p:sp>
      <p:pic>
        <p:nvPicPr>
          <p:cNvPr id="291" name="Entschei-dungsorien-tierung" descr="Entschei-dungsorien-tieru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5200" y="6050950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92" name="Gegen-warts-behand-lung" descr="Gegen-warts-behand-lu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7404" y="550897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93" name="Zukunfts-behand-lung" descr="Zukunfts-behand-lu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57953" y="4090700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94" name="Ver-gangen-heitsbehand-lung" descr="Ver-gangen-heitsbehand-lung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4535" y="2670196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95" name="Entscheider" descr="Entscheider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05200" y="2207870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96" name="Sozial-komplexität" descr="Sozial-komplexität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01300" y="3368675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97" name="Qualitäts-fokus" descr="Qualitäts-fokus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01300" y="4864100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98" name="Beteiligend" descr="Beteiligend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306477" y="121853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99" name="Aus-schließend" descr="Aus-schließend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327335" y="555172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0" name="Bei-behaltend" descr="Bei-behaltend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98363" y="1189413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1" name="Lernend" descr="Lernend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055820" y="213699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2" name="Risiko-nehmend" descr="Risiko-nehmend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576440" y="343836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3" name="Gefahren-tragend" descr="Gefahren-tragend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614540" y="467798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4" name="Regel-…" descr="Regel-…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102289" y="6050950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5" name="Situations-gerecht" descr="Situations-gerecht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304660" y="699198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6" name="Innen-…" descr="Innen-…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441635" y="7612222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7" name="Aussen-orientiert" descr="Aussen-orientiert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413691" y="704278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8" name="Gründlich" descr="Gründlich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091439" y="4864100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09" name="Kon-trollierend" descr="Kon-trollierend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097399" y="343836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10" name="Schnell" descr="Schnell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2503182" y="5959449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11" name="Vertrauend" descr="Vertrauend"/>
          <p:cNvPicPr>
            <a:picLocks noChangeAspect="0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2465082" y="232404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39" name="Verbindungslinie" descr="Verbindungslinie"/>
          <p:cNvPicPr>
            <a:picLocks noChangeAspect="0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766120" y="2876769"/>
            <a:ext cx="359455" cy="22929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0" name="Verbindungslinie" descr="Verbindungslinie"/>
          <p:cNvPicPr>
            <a:picLocks noChangeAspect="0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537586" y="2460469"/>
            <a:ext cx="234126" cy="37699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1" name="Verbindungslinie" descr="Verbindungslinie"/>
          <p:cNvPicPr>
            <a:picLocks noChangeAspect="0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9386390" y="4342602"/>
            <a:ext cx="307815" cy="22806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2" name="Verbindungslinie" descr="Verbindungslinie"/>
          <p:cNvPicPr>
            <a:picLocks noChangeAspect="0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9398863" y="4921755"/>
            <a:ext cx="320969" cy="23409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3" name="Verbindungslinie" descr="Verbindungslinie"/>
          <p:cNvPicPr>
            <a:picLocks noChangeAspect="0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8894662" y="6314701"/>
            <a:ext cx="306570" cy="23561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4" name="Verbindungslinie" descr="Verbindungslinie"/>
          <p:cNvPicPr>
            <a:picLocks noChangeAspect="0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8616141" y="6701251"/>
            <a:ext cx="225965" cy="37334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5" name="Verbindungslinie" descr="Verbindungslinie"/>
          <p:cNvPicPr>
            <a:picLocks noChangeAspect="0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5132601" y="7330395"/>
            <a:ext cx="242793" cy="34858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6" name="Verbindungslinie" descr="Verbindungslinie"/>
          <p:cNvPicPr>
            <a:picLocks noChangeAspect="0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4565864" y="7081544"/>
            <a:ext cx="333364" cy="27685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7" name="Verbindungslinie" descr="Verbindungslinie"/>
          <p:cNvPicPr>
            <a:picLocks noChangeAspect="0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3549762" y="5861101"/>
            <a:ext cx="321374" cy="305069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8" name="Verbindungslinie" descr="Verbindungslinie"/>
          <p:cNvPicPr>
            <a:picLocks noChangeAspect="0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3347695" y="5628431"/>
            <a:ext cx="440715" cy="24370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49" name="Verbindungslinie" descr="Verbindungslinie"/>
          <p:cNvPicPr>
            <a:picLocks noChangeAspect="0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3353656" y="3776673"/>
            <a:ext cx="419087" cy="24238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50" name="Verbindungslinie" descr="Verbindungslinie"/>
          <p:cNvPicPr>
            <a:picLocks noChangeAspect="0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3597883" y="3378645"/>
            <a:ext cx="316816" cy="28163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51" name="Verbindungslinie" descr="Verbindungslinie"/>
          <p:cNvPicPr>
            <a:picLocks noChangeAspect="0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4474065" y="2228252"/>
            <a:ext cx="409748" cy="31610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52" name="Verbindungslinie" descr="Verbindungslinie"/>
          <p:cNvPicPr>
            <a:picLocks noChangeAspect="0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4976471" y="1840490"/>
            <a:ext cx="238309" cy="46825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26" name="Personal" descr="Personal"/>
          <p:cNvPicPr>
            <a:picLocks noChangeAspect="0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6230619" y="195513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27" name="Passend" descr="Passend"/>
          <p:cNvPicPr>
            <a:picLocks noChangeAspect="0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5752420" y="299953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28" name="Unpassend" descr="Unpassend"/>
          <p:cNvPicPr>
            <a:picLocks noChangeAspect="0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6950341" y="46714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53" name="Verbindungslinie" descr="Verbindungslinie"/>
          <p:cNvPicPr>
            <a:picLocks noChangeAspect="0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7144978" y="1690101"/>
            <a:ext cx="235689" cy="38828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54" name="Verbindungslinie" descr="Verbindungslinie"/>
          <p:cNvPicPr>
            <a:picLocks noChangeAspect="0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6541379" y="1562752"/>
            <a:ext cx="231926" cy="475787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31" name="Vernetzung" descr="Vernetzung"/>
          <p:cNvPicPr>
            <a:picLocks noChangeAspect="0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6281419" y="6325262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32" name="Entkoppelnd" descr="Entkoppelnd"/>
          <p:cNvPicPr>
            <a:picLocks noChangeAspect="0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7128141" y="7714256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33" name="Verknüpfend" descr="Verknüpfend"/>
          <p:cNvPicPr>
            <a:picLocks noChangeAspect="0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5969000" y="7905974"/>
            <a:ext cx="1346200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55" name="Verbindungslinie" descr="Verbindungslinie"/>
          <p:cNvPicPr>
            <a:picLocks noChangeAspect="0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7120336" y="7579544"/>
            <a:ext cx="274293" cy="37048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356" name="Verbindungslinie" descr="Verbindungslinie"/>
          <p:cNvPicPr>
            <a:picLocks noChangeAspect="0"/>
          </p:cNvPicPr>
          <p:nvPr/>
        </p:nvPicPr>
        <p:blipFill>
          <a:blip r:embed="rId47">
            <a:extLst/>
          </a:blip>
          <a:stretch>
            <a:fillRect/>
          </a:stretch>
        </p:blipFill>
        <p:spPr>
          <a:xfrm>
            <a:off x="6790231" y="7613441"/>
            <a:ext cx="241629" cy="39179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336" name="Linie"/>
          <p:cNvSpPr/>
          <p:nvPr/>
        </p:nvSpPr>
        <p:spPr>
          <a:xfrm>
            <a:off x="7485938" y="2607808"/>
            <a:ext cx="2078058" cy="42777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8" h="21181" fill="norm" stroke="1" extrusionOk="0">
                <a:moveTo>
                  <a:pt x="840" y="5057"/>
                </a:moveTo>
                <a:cubicBezTo>
                  <a:pt x="2387" y="5996"/>
                  <a:pt x="3647" y="7044"/>
                  <a:pt x="4579" y="8168"/>
                </a:cubicBezTo>
                <a:cubicBezTo>
                  <a:pt x="5708" y="9528"/>
                  <a:pt x="6313" y="11015"/>
                  <a:pt x="5161" y="12315"/>
                </a:cubicBezTo>
                <a:cubicBezTo>
                  <a:pt x="4482" y="13082"/>
                  <a:pt x="3244" y="13680"/>
                  <a:pt x="2384" y="14398"/>
                </a:cubicBezTo>
                <a:cubicBezTo>
                  <a:pt x="1238" y="15355"/>
                  <a:pt x="795" y="16448"/>
                  <a:pt x="1000" y="17510"/>
                </a:cubicBezTo>
                <a:cubicBezTo>
                  <a:pt x="1159" y="18331"/>
                  <a:pt x="1711" y="19128"/>
                  <a:pt x="2769" y="19761"/>
                </a:cubicBezTo>
                <a:cubicBezTo>
                  <a:pt x="5136" y="21177"/>
                  <a:pt x="8756" y="21542"/>
                  <a:pt x="11634" y="20821"/>
                </a:cubicBezTo>
                <a:cubicBezTo>
                  <a:pt x="14186" y="20182"/>
                  <a:pt x="15619" y="18848"/>
                  <a:pt x="15644" y="17456"/>
                </a:cubicBezTo>
                <a:cubicBezTo>
                  <a:pt x="15655" y="16831"/>
                  <a:pt x="15380" y="16204"/>
                  <a:pt x="15623" y="15589"/>
                </a:cubicBezTo>
                <a:cubicBezTo>
                  <a:pt x="15917" y="14845"/>
                  <a:pt x="16893" y="14237"/>
                  <a:pt x="17806" y="13635"/>
                </a:cubicBezTo>
                <a:cubicBezTo>
                  <a:pt x="19639" y="12425"/>
                  <a:pt x="21265" y="11012"/>
                  <a:pt x="20199" y="9646"/>
                </a:cubicBezTo>
                <a:cubicBezTo>
                  <a:pt x="19652" y="8944"/>
                  <a:pt x="18447" y="8442"/>
                  <a:pt x="17702" y="7797"/>
                </a:cubicBezTo>
                <a:cubicBezTo>
                  <a:pt x="16501" y="6756"/>
                  <a:pt x="16602" y="5506"/>
                  <a:pt x="16173" y="4337"/>
                </a:cubicBezTo>
                <a:cubicBezTo>
                  <a:pt x="15619" y="2827"/>
                  <a:pt x="14133" y="1411"/>
                  <a:pt x="11539" y="607"/>
                </a:cubicBezTo>
                <a:cubicBezTo>
                  <a:pt x="10103" y="162"/>
                  <a:pt x="8431" y="-58"/>
                  <a:pt x="6750" y="14"/>
                </a:cubicBezTo>
                <a:cubicBezTo>
                  <a:pt x="4191" y="123"/>
                  <a:pt x="2024" y="804"/>
                  <a:pt x="872" y="1822"/>
                </a:cubicBezTo>
                <a:cubicBezTo>
                  <a:pt x="-272" y="2832"/>
                  <a:pt x="-335" y="4109"/>
                  <a:pt x="952" y="5186"/>
                </a:cubicBezTo>
              </a:path>
            </a:pathLst>
          </a:custGeom>
          <a:solidFill>
            <a:srgbClr val="FF7E79">
              <a:alpha val="22187"/>
            </a:srgbClr>
          </a:solidFill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7" name="Linie"/>
          <p:cNvSpPr/>
          <p:nvPr/>
        </p:nvSpPr>
        <p:spPr>
          <a:xfrm>
            <a:off x="3589615" y="4827700"/>
            <a:ext cx="4186229" cy="2906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41" h="21369" fill="norm" stroke="1" extrusionOk="0">
                <a:moveTo>
                  <a:pt x="15385" y="10511"/>
                </a:moveTo>
                <a:cubicBezTo>
                  <a:pt x="19452" y="9055"/>
                  <a:pt x="21512" y="17838"/>
                  <a:pt x="17802" y="20815"/>
                </a:cubicBezTo>
                <a:cubicBezTo>
                  <a:pt x="17043" y="21425"/>
                  <a:pt x="16163" y="21381"/>
                  <a:pt x="15311" y="21359"/>
                </a:cubicBezTo>
                <a:cubicBezTo>
                  <a:pt x="12980" y="21299"/>
                  <a:pt x="10615" y="21466"/>
                  <a:pt x="8463" y="20188"/>
                </a:cubicBezTo>
                <a:cubicBezTo>
                  <a:pt x="6754" y="19173"/>
                  <a:pt x="5299" y="17321"/>
                  <a:pt x="3914" y="15434"/>
                </a:cubicBezTo>
                <a:cubicBezTo>
                  <a:pt x="2408" y="13381"/>
                  <a:pt x="839" y="11126"/>
                  <a:pt x="208" y="7822"/>
                </a:cubicBezTo>
                <a:cubicBezTo>
                  <a:pt x="-72" y="6355"/>
                  <a:pt x="-88" y="4780"/>
                  <a:pt x="276" y="3361"/>
                </a:cubicBezTo>
                <a:cubicBezTo>
                  <a:pt x="467" y="2618"/>
                  <a:pt x="759" y="1948"/>
                  <a:pt x="1139" y="1411"/>
                </a:cubicBezTo>
                <a:cubicBezTo>
                  <a:pt x="1711" y="604"/>
                  <a:pt x="2442" y="142"/>
                  <a:pt x="3207" y="28"/>
                </a:cubicBezTo>
                <a:cubicBezTo>
                  <a:pt x="4301" y="-134"/>
                  <a:pt x="5389" y="414"/>
                  <a:pt x="6201" y="1572"/>
                </a:cubicBezTo>
                <a:cubicBezTo>
                  <a:pt x="7209" y="3010"/>
                  <a:pt x="7617" y="5147"/>
                  <a:pt x="8409" y="6861"/>
                </a:cubicBezTo>
                <a:cubicBezTo>
                  <a:pt x="9982" y="10268"/>
                  <a:pt x="12782" y="11717"/>
                  <a:pt x="15351" y="10449"/>
                </a:cubicBezTo>
              </a:path>
            </a:pathLst>
          </a:custGeom>
          <a:solidFill>
            <a:srgbClr val="FF9300">
              <a:alpha val="12273"/>
            </a:srgbClr>
          </a:solidFill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38" name="Linie"/>
          <p:cNvSpPr/>
          <p:nvPr/>
        </p:nvSpPr>
        <p:spPr>
          <a:xfrm>
            <a:off x="3510181" y="1748692"/>
            <a:ext cx="4097098" cy="302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4" h="20896" fill="norm" stroke="1" extrusionOk="0">
                <a:moveTo>
                  <a:pt x="409" y="12438"/>
                </a:moveTo>
                <a:cubicBezTo>
                  <a:pt x="-271" y="14396"/>
                  <a:pt x="-94" y="16684"/>
                  <a:pt x="873" y="18420"/>
                </a:cubicBezTo>
                <a:cubicBezTo>
                  <a:pt x="1500" y="19544"/>
                  <a:pt x="2426" y="20346"/>
                  <a:pt x="3495" y="20699"/>
                </a:cubicBezTo>
                <a:cubicBezTo>
                  <a:pt x="4886" y="21158"/>
                  <a:pt x="6322" y="20819"/>
                  <a:pt x="7318" y="19631"/>
                </a:cubicBezTo>
                <a:cubicBezTo>
                  <a:pt x="8244" y="18527"/>
                  <a:pt x="8608" y="16877"/>
                  <a:pt x="9266" y="15490"/>
                </a:cubicBezTo>
                <a:cubicBezTo>
                  <a:pt x="9822" y="14319"/>
                  <a:pt x="10576" y="13352"/>
                  <a:pt x="11409" y="12535"/>
                </a:cubicBezTo>
                <a:cubicBezTo>
                  <a:pt x="12488" y="11479"/>
                  <a:pt x="13748" y="10684"/>
                  <a:pt x="15016" y="11061"/>
                </a:cubicBezTo>
                <a:cubicBezTo>
                  <a:pt x="15839" y="11306"/>
                  <a:pt x="16553" y="12025"/>
                  <a:pt x="17396" y="12127"/>
                </a:cubicBezTo>
                <a:cubicBezTo>
                  <a:pt x="19626" y="12398"/>
                  <a:pt x="21011" y="9582"/>
                  <a:pt x="21205" y="6604"/>
                </a:cubicBezTo>
                <a:cubicBezTo>
                  <a:pt x="21329" y="4697"/>
                  <a:pt x="21076" y="2800"/>
                  <a:pt x="20093" y="1566"/>
                </a:cubicBezTo>
                <a:cubicBezTo>
                  <a:pt x="19191" y="433"/>
                  <a:pt x="17912" y="118"/>
                  <a:pt x="16665" y="31"/>
                </a:cubicBezTo>
                <a:cubicBezTo>
                  <a:pt x="9843" y="-442"/>
                  <a:pt x="3462" y="4470"/>
                  <a:pt x="443" y="12520"/>
                </a:cubicBezTo>
              </a:path>
            </a:pathLst>
          </a:custGeom>
          <a:solidFill>
            <a:srgbClr val="941100">
              <a:alpha val="32850"/>
            </a:srgbClr>
          </a:solidFill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25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2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2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25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2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2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25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1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6" dur="1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1" dur="1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5" dur="1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1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Class="entr" nodeType="afterEffect" presetID="10" grpId="2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125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9" dur="12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clickEffect" presetID="10" grpId="2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4" dur="125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8" dur="1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clickEffect" presetID="10" grpId="2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3" dur="1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"/>
                            </p:stCondLst>
                            <p:childTnLst>
                              <p:par>
                                <p:cTn id="125" presetClass="entr" nodeType="afterEffect" presetID="10" grpId="2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1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ID="10" grpId="2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2" dur="12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entr" nodeType="clickEffect" presetID="10" grpId="2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7" dur="1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Class="entr" nodeType="afterEffect" presetID="10" grpId="3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1" dur="1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Class="entr" nodeType="clickEffect" presetID="10" grpId="3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6" dur="1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"/>
                            </p:stCondLst>
                            <p:childTnLst>
                              <p:par>
                                <p:cTn id="148" presetClass="entr" nodeType="afterEffect" presetID="10" grpId="3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0" dur="1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Class="entr" nodeType="clickEffect" presetID="9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5" dur="1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Class="entr" nodeType="clickEffect" presetID="10" grpId="3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0" dur="12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Class="entr" nodeType="clickEffect" presetID="10" grpId="3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5" dur="1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50"/>
                            </p:stCondLst>
                            <p:childTnLst>
                              <p:par>
                                <p:cTn id="167" presetClass="entr" nodeType="afterEffect" presetID="10" grpId="3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9" dur="1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Class="entr" nodeType="clickEffect" presetID="10" grpId="3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4" dur="1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50"/>
                            </p:stCondLst>
                            <p:childTnLst>
                              <p:par>
                                <p:cTn id="176" presetClass="entr" nodeType="afterEffect" presetID="10" grpId="3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8" dur="1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Class="entr" nodeType="clickEffect" presetID="10" grpId="3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3" dur="12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Class="entr" nodeType="clickEffect" presetID="10" grpId="4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8" dur="1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50"/>
                            </p:stCondLst>
                            <p:childTnLst>
                              <p:par>
                                <p:cTn id="190" presetClass="entr" nodeType="afterEffect" presetID="10" grpId="4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2" dur="1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Class="entr" nodeType="clickEffect" presetID="10" grpId="4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7" dur="1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9" presetClass="entr" nodeType="afterEffect" presetID="10" grpId="4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1" dur="1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Class="entr" nodeType="clickEffect" presetID="10" grpId="4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6" dur="1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Class="entr" nodeType="clickEffect" presetID="10" grpId="4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1" dur="1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50"/>
                            </p:stCondLst>
                            <p:childTnLst>
                              <p:par>
                                <p:cTn id="213" presetClass="entr" nodeType="afterEffect" presetID="10" grpId="4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5" dur="1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Class="entr" nodeType="clickEffect" presetID="10" grpId="4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0" dur="1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2" presetClass="entr" nodeType="afterEffect" presetID="10" grpId="4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4" dur="125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Class="entr" nodeType="clickEffect" presetID="9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8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9" dur="1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1" grpId="18"/>
      <p:bldP build="whole" bldLvl="1" animBg="1" rev="0" advAuto="0" spid="340" grpId="3"/>
      <p:bldP build="whole" bldLvl="1" animBg="1" rev="0" advAuto="0" spid="310" grpId="30"/>
      <p:bldP build="whole" bldLvl="1" animBg="1" rev="0" advAuto="0" spid="302" grpId="9"/>
      <p:bldP build="whole" bldLvl="1" animBg="1" rev="0" advAuto="0" spid="296" grpId="34"/>
      <p:bldP build="whole" bldLvl="1" animBg="1" rev="0" advAuto="0" spid="307" grpId="27"/>
      <p:bldP build="whole" bldLvl="1" animBg="1" rev="0" advAuto="0" spid="327" grpId="46"/>
      <p:bldP build="whole" bldLvl="1" animBg="1" rev="0" advAuto="0" spid="356" grpId="21"/>
      <p:bldP build="whole" bldLvl="1" animBg="1" rev="0" advAuto="0" spid="344" grpId="15"/>
      <p:bldP build="whole" bldLvl="1" animBg="1" rev="0" advAuto="0" spid="347" grpId="29"/>
      <p:bldP build="whole" bldLvl="1" animBg="1" rev="0" advAuto="0" spid="346" grpId="26"/>
      <p:bldP build="whole" bldLvl="1" animBg="1" rev="0" advAuto="0" spid="295" grpId="39"/>
      <p:bldP build="whole" bldLvl="1" animBg="1" rev="0" advAuto="0" spid="342" grpId="10"/>
      <p:bldP build="whole" bldLvl="1" animBg="1" rev="0" advAuto="0" spid="308" grpId="32"/>
      <p:bldP build="whole" bldLvl="1" animBg="1" rev="0" advAuto="0" spid="303" grpId="11"/>
      <p:bldP build="whole" bldLvl="1" animBg="1" rev="0" advAuto="0" spid="301" grpId="6"/>
      <p:bldP build="whole" bldLvl="1" animBg="1" rev="0" advAuto="0" spid="351" grpId="40"/>
      <p:bldP build="whole" bldLvl="1" animBg="1" rev="0" advAuto="0" spid="297" grpId="28"/>
      <p:bldP build="whole" bldLvl="1" animBg="1" rev="0" advAuto="0" spid="294" grpId="2"/>
      <p:bldP build="whole" bldLvl="1" animBg="1" rev="0" advAuto="0" spid="292" grpId="12"/>
      <p:bldP build="whole" bldLvl="1" animBg="1" rev="0" advAuto="0" spid="293" grpId="7"/>
      <p:bldP build="whole" bldLvl="1" animBg="1" rev="0" advAuto="0" spid="290" grpId="1"/>
      <p:bldP build="whole" bldLvl="1" animBg="1" rev="0" advAuto="0" spid="336" grpId="17"/>
      <p:bldP build="whole" bldLvl="1" animBg="1" rev="0" advAuto="0" spid="337" grpId="33"/>
      <p:bldP build="whole" bldLvl="1" animBg="1" rev="0" advAuto="0" spid="349" grpId="35"/>
      <p:bldP build="whole" bldLvl="1" animBg="1" rev="0" advAuto="0" spid="298" grpId="41"/>
      <p:bldP build="whole" bldLvl="1" animBg="1" rev="0" advAuto="0" spid="352" grpId="42"/>
      <p:bldP build="whole" bldLvl="1" animBg="1" rev="0" advAuto="0" spid="326" grpId="44"/>
      <p:bldP build="whole" bldLvl="1" animBg="1" rev="0" advAuto="0" spid="338" grpId="49"/>
      <p:bldP build="whole" bldLvl="1" animBg="1" rev="0" advAuto="0" spid="333" grpId="22"/>
      <p:bldP build="whole" bldLvl="1" animBg="1" rev="0" advAuto="0" spid="343" grpId="13"/>
      <p:bldP build="whole" bldLvl="1" animBg="1" rev="0" advAuto="0" spid="332" grpId="20"/>
      <p:bldP build="whole" bldLvl="1" animBg="1" rev="0" advAuto="0" spid="309" grpId="36"/>
      <p:bldP build="whole" bldLvl="1" animBg="1" rev="0" advAuto="0" spid="341" grpId="8"/>
      <p:bldP build="whole" bldLvl="1" animBg="1" rev="0" advAuto="0" spid="306" grpId="25"/>
      <p:bldP build="whole" bldLvl="1" animBg="1" rev="0" advAuto="0" spid="355" grpId="19"/>
      <p:bldP build="whole" bldLvl="1" animBg="1" rev="0" advAuto="0" spid="345" grpId="24"/>
      <p:bldP build="whole" bldLvl="1" animBg="1" rev="0" advAuto="0" spid="300" grpId="4"/>
      <p:bldP build="whole" bldLvl="1" animBg="1" rev="0" advAuto="0" spid="291" grpId="23"/>
      <p:bldP build="whole" bldLvl="1" animBg="1" rev="0" advAuto="0" spid="348" grpId="31"/>
      <p:bldP build="whole" bldLvl="1" animBg="1" rev="0" advAuto="0" spid="311" grpId="38"/>
      <p:bldP build="whole" bldLvl="1" animBg="1" rev="0" advAuto="0" spid="354" grpId="45"/>
      <p:bldP build="whole" bldLvl="1" animBg="1" rev="0" advAuto="0" spid="353" grpId="47"/>
      <p:bldP build="whole" bldLvl="1" animBg="1" rev="0" advAuto="0" spid="328" grpId="48"/>
      <p:bldP build="whole" bldLvl="1" animBg="1" rev="0" advAuto="0" spid="305" grpId="16"/>
      <p:bldP build="whole" bldLvl="1" animBg="1" rev="0" advAuto="0" spid="304" grpId="14"/>
      <p:bldP build="whole" bldLvl="1" animBg="1" rev="0" advAuto="0" spid="350" grpId="37"/>
      <p:bldP build="whole" bldLvl="1" animBg="1" rev="0" advAuto="0" spid="339" grpId="5"/>
      <p:bldP build="whole" bldLvl="1" animBg="1" rev="0" advAuto="0" spid="299" grpId="4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ruppieren"/>
          <p:cNvGrpSpPr/>
          <p:nvPr/>
        </p:nvGrpSpPr>
        <p:grpSpPr>
          <a:xfrm>
            <a:off x="2861940" y="1137604"/>
            <a:ext cx="2389962" cy="2488698"/>
            <a:chOff x="-31750" y="-31750"/>
            <a:chExt cx="2389961" cy="2488696"/>
          </a:xfrm>
        </p:grpSpPr>
        <p:pic>
          <p:nvPicPr>
            <p:cNvPr id="358" name="Reacting" descr="Reacti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1750" y="792795"/>
              <a:ext cx="1333500" cy="1333501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59" name="Ignoring" descr="Ignori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48059" y="-31750"/>
              <a:ext cx="1333501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407" name="Verbindungslinie" descr="Verbindungslini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23346" y="1574379"/>
              <a:ext cx="1134866" cy="882568"/>
            </a:xfrm>
            <a:prstGeom prst="rect">
              <a:avLst/>
            </a:prstGeom>
            <a:effectLst/>
          </p:spPr>
        </p:pic>
        <p:pic>
          <p:nvPicPr>
            <p:cNvPr id="409" name="Verbindungslinie" descr="Verbindungslini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53798" y="1243918"/>
              <a:ext cx="804414" cy="1213029"/>
            </a:xfrm>
            <a:prstGeom prst="rect">
              <a:avLst/>
            </a:prstGeom>
            <a:effectLst/>
          </p:spPr>
        </p:pic>
      </p:grpSp>
      <p:grpSp>
        <p:nvGrpSpPr>
          <p:cNvPr id="367" name="Gruppieren"/>
          <p:cNvGrpSpPr/>
          <p:nvPr/>
        </p:nvGrpSpPr>
        <p:grpSpPr>
          <a:xfrm>
            <a:off x="5200650" y="884559"/>
            <a:ext cx="2641600" cy="2411543"/>
            <a:chOff x="-31750" y="-31750"/>
            <a:chExt cx="2641600" cy="2411541"/>
          </a:xfrm>
        </p:grpSpPr>
        <p:pic>
          <p:nvPicPr>
            <p:cNvPr id="363" name="Action" descr="Action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317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64" name="Passivity" descr="Passivity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63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411" name="Verbindungslinie" descr="Verbindungslini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4671" y="1078694"/>
              <a:ext cx="325880" cy="1301098"/>
            </a:xfrm>
            <a:prstGeom prst="rect">
              <a:avLst/>
            </a:prstGeom>
            <a:effectLst/>
          </p:spPr>
        </p:pic>
        <p:pic>
          <p:nvPicPr>
            <p:cNvPr id="413" name="Verbindungslinie" descr="Verbindungslini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25098" y="1120913"/>
              <a:ext cx="380894" cy="1258879"/>
            </a:xfrm>
            <a:prstGeom prst="rect">
              <a:avLst/>
            </a:prstGeom>
            <a:effectLst/>
          </p:spPr>
        </p:pic>
      </p:grpSp>
      <p:grpSp>
        <p:nvGrpSpPr>
          <p:cNvPr id="372" name="Gruppieren"/>
          <p:cNvGrpSpPr/>
          <p:nvPr/>
        </p:nvGrpSpPr>
        <p:grpSpPr>
          <a:xfrm>
            <a:off x="7727498" y="1136650"/>
            <a:ext cx="2489652" cy="2515052"/>
            <a:chOff x="-146501" y="-31750"/>
            <a:chExt cx="2489651" cy="2515051"/>
          </a:xfrm>
        </p:grpSpPr>
        <p:pic>
          <p:nvPicPr>
            <p:cNvPr id="368" name="Conscious" descr="Conscious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17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69" name="Un-conscious" descr="Un-conscious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09650" y="8699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415" name="Verbindungslinie" descr="Verbindungslini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46502" y="1605073"/>
              <a:ext cx="1224854" cy="878229"/>
            </a:xfrm>
            <a:prstGeom prst="rect">
              <a:avLst/>
            </a:prstGeom>
            <a:effectLst/>
          </p:spPr>
        </p:pic>
        <p:pic>
          <p:nvPicPr>
            <p:cNvPr id="417" name="Verbindungslinie" descr="Verbindungslini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46502" y="1244138"/>
              <a:ext cx="858970" cy="1239164"/>
            </a:xfrm>
            <a:prstGeom prst="rect">
              <a:avLst/>
            </a:prstGeom>
            <a:effectLst/>
          </p:spPr>
        </p:pic>
      </p:grpSp>
      <p:grpSp>
        <p:nvGrpSpPr>
          <p:cNvPr id="377" name="Gruppieren"/>
          <p:cNvGrpSpPr/>
          <p:nvPr/>
        </p:nvGrpSpPr>
        <p:grpSpPr>
          <a:xfrm>
            <a:off x="2861940" y="6076498"/>
            <a:ext cx="2440762" cy="2388052"/>
            <a:chOff x="-31750" y="-159201"/>
            <a:chExt cx="2440761" cy="2388051"/>
          </a:xfrm>
        </p:grpSpPr>
        <p:pic>
          <p:nvPicPr>
            <p:cNvPr id="373" name="Affirming" descr="Affirming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317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74" name="Negating" descr="Negating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97259" y="895350"/>
              <a:ext cx="1333501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419" name="Verbindungslinie" descr="Verbindungslini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525062" y="-159202"/>
              <a:ext cx="883950" cy="1112731"/>
            </a:xfrm>
            <a:prstGeom prst="rect">
              <a:avLst/>
            </a:prstGeom>
            <a:effectLst/>
          </p:spPr>
        </p:pic>
        <p:pic>
          <p:nvPicPr>
            <p:cNvPr id="421" name="Verbindungslinie" descr="Verbindungslini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40296" y="-159202"/>
              <a:ext cx="1168716" cy="784790"/>
            </a:xfrm>
            <a:prstGeom prst="rect">
              <a:avLst/>
            </a:prstGeom>
            <a:effectLst/>
          </p:spPr>
        </p:pic>
      </p:grpSp>
      <p:grpSp>
        <p:nvGrpSpPr>
          <p:cNvPr id="382" name="Gruppieren"/>
          <p:cNvGrpSpPr/>
          <p:nvPr/>
        </p:nvGrpSpPr>
        <p:grpSpPr>
          <a:xfrm>
            <a:off x="7752898" y="6101898"/>
            <a:ext cx="2464252" cy="2362652"/>
            <a:chOff x="-222701" y="-159201"/>
            <a:chExt cx="2464251" cy="2362651"/>
          </a:xfrm>
        </p:grpSpPr>
        <p:pic>
          <p:nvPicPr>
            <p:cNvPr id="378" name="Facilitating" descr="Facilitating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080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79" name="Inhibiting" descr="Inhibiting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31750" y="8699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423" name="Verbindungslinie" descr="Verbindungslini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222702" y="-159202"/>
              <a:ext cx="1190100" cy="812125"/>
            </a:xfrm>
            <a:prstGeom prst="rect">
              <a:avLst/>
            </a:prstGeom>
            <a:effectLst/>
          </p:spPr>
        </p:pic>
        <p:pic>
          <p:nvPicPr>
            <p:cNvPr id="425" name="Verbindungslinie" descr="Verbindungslini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-222702" y="-159202"/>
              <a:ext cx="911757" cy="1086829"/>
            </a:xfrm>
            <a:prstGeom prst="rect">
              <a:avLst/>
            </a:prstGeom>
            <a:effectLst/>
          </p:spPr>
        </p:pic>
      </p:grpSp>
      <p:grpSp>
        <p:nvGrpSpPr>
          <p:cNvPr id="387" name="Gruppieren"/>
          <p:cNvGrpSpPr/>
          <p:nvPr/>
        </p:nvGrpSpPr>
        <p:grpSpPr>
          <a:xfrm>
            <a:off x="5200650" y="6457498"/>
            <a:ext cx="2641600" cy="2322642"/>
            <a:chOff x="-31750" y="-678395"/>
            <a:chExt cx="2641600" cy="2322641"/>
          </a:xfrm>
        </p:grpSpPr>
        <p:pic>
          <p:nvPicPr>
            <p:cNvPr id="383" name="Revealing" descr="Revealing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76350" y="310745"/>
              <a:ext cx="1333500" cy="1333501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84" name="Concealing" descr="Concealing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-31750" y="310745"/>
              <a:ext cx="1333500" cy="1333501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427" name="Verbindungslinie" descr="Verbindungslini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221491" y="-678396"/>
              <a:ext cx="350990" cy="1195858"/>
            </a:xfrm>
            <a:prstGeom prst="rect">
              <a:avLst/>
            </a:prstGeom>
            <a:effectLst/>
          </p:spPr>
        </p:pic>
        <p:pic>
          <p:nvPicPr>
            <p:cNvPr id="429" name="Verbindungslinie" descr="Verbindungslini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22172" y="-678396"/>
              <a:ext cx="318061" cy="1209982"/>
            </a:xfrm>
            <a:prstGeom prst="rect">
              <a:avLst/>
            </a:prstGeom>
            <a:effectLst/>
          </p:spPr>
        </p:pic>
      </p:grpSp>
      <p:grpSp>
        <p:nvGrpSpPr>
          <p:cNvPr id="392" name="Gruppieren"/>
          <p:cNvGrpSpPr/>
          <p:nvPr/>
        </p:nvGrpSpPr>
        <p:grpSpPr>
          <a:xfrm>
            <a:off x="8070398" y="3509640"/>
            <a:ext cx="2500442" cy="2616201"/>
            <a:chOff x="-678585" y="-31750"/>
            <a:chExt cx="2500441" cy="2616200"/>
          </a:xfrm>
        </p:grpSpPr>
        <p:pic>
          <p:nvPicPr>
            <p:cNvPr id="388" name="Concise" descr="Concis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88356" y="-31750"/>
              <a:ext cx="1333501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89" name="Diffuse" descr="Diffus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8356" y="1250950"/>
              <a:ext cx="1333501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431" name="Verbindungslinie" descr="Verbindungslini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678586" y="1033398"/>
              <a:ext cx="1397915" cy="346914"/>
            </a:xfrm>
            <a:prstGeom prst="rect">
              <a:avLst/>
            </a:prstGeom>
            <a:effectLst/>
          </p:spPr>
        </p:pic>
        <p:pic>
          <p:nvPicPr>
            <p:cNvPr id="433" name="Verbindungslinie" descr="Verbindungslini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678586" y="1266861"/>
              <a:ext cx="1359769" cy="297647"/>
            </a:xfrm>
            <a:prstGeom prst="rect">
              <a:avLst/>
            </a:prstGeom>
            <a:effectLst/>
          </p:spPr>
        </p:pic>
      </p:grpSp>
      <p:sp>
        <p:nvSpPr>
          <p:cNvPr id="393" name="Guiding Processes of Psycho-dynamics"/>
          <p:cNvSpPr/>
          <p:nvPr/>
        </p:nvSpPr>
        <p:spPr>
          <a:xfrm>
            <a:off x="5598790" y="3973190"/>
            <a:ext cx="1807220" cy="1807220"/>
          </a:xfrm>
          <a:prstGeom prst="ellipse">
            <a:avLst/>
          </a:prstGeom>
          <a:gradFill>
            <a:gsLst>
              <a:gs pos="0">
                <a:srgbClr val="FF9300"/>
              </a:gs>
              <a:gs pos="87761">
                <a:srgbClr val="C97300"/>
              </a:gs>
              <a:gs pos="100000">
                <a:srgbClr val="9452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Guiding Processes of Psycho-dynamics</a:t>
            </a:r>
          </a:p>
        </p:txBody>
      </p:sp>
      <p:grpSp>
        <p:nvGrpSpPr>
          <p:cNvPr id="398" name="Gruppieren"/>
          <p:cNvGrpSpPr/>
          <p:nvPr/>
        </p:nvGrpSpPr>
        <p:grpSpPr>
          <a:xfrm>
            <a:off x="2357759" y="3509640"/>
            <a:ext cx="2576643" cy="2616201"/>
            <a:chOff x="-31750" y="-31750"/>
            <a:chExt cx="2576641" cy="2616200"/>
          </a:xfrm>
        </p:grpSpPr>
        <p:pic>
          <p:nvPicPr>
            <p:cNvPr id="394" name="Maintaining implausibility" descr="Maintaining implausibility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31750" y="12509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95" name="Making plausible" descr="Making plausibl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31750" y="-31750"/>
              <a:ext cx="1333500" cy="1333500"/>
            </a:xfrm>
            <a:prstGeom prst="rect">
              <a:avLst/>
            </a:prstGeom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435" name="Verbindungslinie" descr="Verbindungslini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143549" y="1290508"/>
              <a:ext cx="1401343" cy="327547"/>
            </a:xfrm>
            <a:prstGeom prst="rect">
              <a:avLst/>
            </a:prstGeom>
            <a:effectLst/>
          </p:spPr>
        </p:pic>
        <p:pic>
          <p:nvPicPr>
            <p:cNvPr id="437" name="Verbindungslinie" descr="Verbindungslini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91088" y="1010409"/>
              <a:ext cx="1453804" cy="373305"/>
            </a:xfrm>
            <a:prstGeom prst="rect">
              <a:avLst/>
            </a:prstGeom>
            <a:effectLst/>
          </p:spPr>
        </p:pic>
      </p:grpSp>
      <p:pic>
        <p:nvPicPr>
          <p:cNvPr id="399" name="Personal Respon-sibility" descr="Personal Respon-sibility"/>
          <p:cNvPicPr>
            <a:picLocks noChangeAspect="0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5829300" y="25781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00" name="Con-sciousness" descr="Con-sciousness"/>
          <p:cNvPicPr>
            <a:picLocks noChangeAspect="0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7099300" y="29337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01" name="Self-Perception" descr="Self-Perception"/>
          <p:cNvPicPr>
            <a:picLocks noChangeAspect="0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7442200" y="42037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02" name="Regulation of Needs" descr="Regulation of Needs"/>
          <p:cNvPicPr>
            <a:picLocks noChangeAspect="0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7124700" y="54737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03" name="Self-Expression" descr="Self-Expression"/>
          <p:cNvPicPr>
            <a:picLocks noChangeAspect="0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5835650" y="58293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04" name="Acceptance" descr="Acceptance"/>
          <p:cNvPicPr>
            <a:picLocks noChangeAspect="0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4584700" y="54483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05" name="Com-prehension" descr="Com-prehension"/>
          <p:cNvPicPr>
            <a:picLocks noChangeAspect="0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4216399" y="4203700"/>
            <a:ext cx="1346201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  <p:pic>
        <p:nvPicPr>
          <p:cNvPr id="406" name="Resonance" descr="Resonance"/>
          <p:cNvPicPr>
            <a:picLocks noChangeAspect="0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4533900" y="2895600"/>
            <a:ext cx="1346200" cy="1346200"/>
          </a:xfrm>
          <a:prstGeom prst="rect">
            <a:avLst/>
          </a:prstGeom>
          <a:effectLst>
            <a:outerShdw sx="100000" sy="100000" kx="0" ky="0" algn="b" rotWithShape="0" blurRad="38100" dist="381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5" presetID="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2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5" presetID="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42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5" presetID="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52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5" presetID="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6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5" presetID="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clickEffect" presetSubtype="5" presetID="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82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14"/>
      <p:bldP build="whole" bldLvl="1" animBg="1" rev="0" advAuto="0" spid="403" grpId="9"/>
      <p:bldP build="whole" bldLvl="1" animBg="1" rev="0" advAuto="0" spid="400" grpId="3"/>
      <p:bldP build="whole" bldLvl="1" animBg="1" rev="0" advAuto="0" spid="387" grpId="10"/>
      <p:bldP build="whole" bldLvl="1" animBg="1" rev="0" advAuto="0" spid="367" grpId="2"/>
      <p:bldP build="whole" bldLvl="1" animBg="1" rev="0" advAuto="0" spid="399" grpId="1"/>
      <p:bldP build="whole" bldLvl="1" animBg="1" rev="0" advAuto="0" spid="404" grpId="11"/>
      <p:bldP build="whole" bldLvl="1" animBg="1" rev="0" advAuto="0" spid="402" grpId="7"/>
      <p:bldP build="whole" bldLvl="1" animBg="1" rev="0" advAuto="0" spid="372" grpId="4"/>
      <p:bldP build="whole" bldLvl="1" animBg="1" rev="0" advAuto="0" spid="401" grpId="5"/>
      <p:bldP build="whole" bldLvl="1" animBg="1" rev="0" advAuto="0" spid="392" grpId="6"/>
      <p:bldP build="whole" bldLvl="1" animBg="1" rev="0" advAuto="0" spid="382" grpId="8"/>
      <p:bldP build="whole" bldLvl="1" animBg="1" rev="0" advAuto="0" spid="377" grpId="12"/>
      <p:bldP build="whole" bldLvl="1" animBg="1" rev="0" advAuto="0" spid="405" grpId="13"/>
      <p:bldP build="whole" bldLvl="1" animBg="1" rev="0" advAuto="0" spid="406" grpId="15"/>
      <p:bldP build="whole" bldLvl="1" animBg="1" rev="0" advAuto="0" spid="362" grpId="1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Changing the Goal" descr="Changing the Go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5250" y="612464"/>
            <a:ext cx="1346200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41" name="Stabilisation of the Goal" descr="Stabilisation of the Go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3350" y="612464"/>
            <a:ext cx="1346200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1" name="Verbindungslinie" descr="Verbindungslini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48494" y="1741791"/>
            <a:ext cx="321756" cy="12817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2" name="Verbindungslinie" descr="Verbindungslini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36279" y="1784086"/>
            <a:ext cx="399802" cy="12394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44" name="Confirming" descr="Confirmin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41299" y="1673328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45" name="Sanctio-ning" descr="Sanctio-ning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244574" y="2714728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3" name="Verbindungslinie" descr="Verbindungslinie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76197" y="3216142"/>
            <a:ext cx="1022137" cy="552689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4" name="Verbindungslinie" descr="Verbindungslinie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276189" y="2964523"/>
            <a:ext cx="853856" cy="80431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48" name="Reflecting" descr="Reflecting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29181" y="1955800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49" name="Leaving Unreflected" descr="Leaving Unreflected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443691" y="3035300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5" name="Verbindungslinie" descr="Verbindungslinie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723606" y="3415897"/>
            <a:ext cx="1044186" cy="66080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6" name="Verbindungslinie" descr="Verbindungslinie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006368" y="3235809"/>
            <a:ext cx="761428" cy="84089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52" name="Orga-nisation-orientated" descr="Orga-nisation-orientated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492137" y="7705414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53" name="Team-member orientation" descr="Team-member orientation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5166462" y="7705414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7" name="Verbindungslinie" descr="Verbindungslinie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6456412" y="6741789"/>
            <a:ext cx="303312" cy="118534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8" name="Verbindungslinie" descr="Verbindungslinie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271372" y="6736388"/>
            <a:ext cx="300987" cy="123868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9" name="Verbindungslinie" descr="Verbindungslinie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964476" y="5774041"/>
            <a:ext cx="787441" cy="80312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57" name="Outside the Team" descr="Outside the Team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132666" y="6482346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58" name="Inside the Team" descr="Inside the Team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459566" y="5344741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80" name="Verbindungslinie" descr="Verbindungslinie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3737716" y="5774059"/>
            <a:ext cx="1014201" cy="53534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60" name="Problem-orientated" descr="Problem-orientated"/>
          <p:cNvPicPr>
            <a:picLocks noChangeAspect="0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9092703" y="5317122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61" name="Interest-orientated" descr="Interest-orientated"/>
          <p:cNvPicPr>
            <a:picLocks noChangeAspect="0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508503" y="6509966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81" name="Verbindungslinie" descr="Verbindungslinie"/>
          <p:cNvPicPr>
            <a:picLocks noChangeAspect="0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070347" y="5801674"/>
            <a:ext cx="1101261" cy="540735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82" name="Verbindungslinie" descr="Verbindungslinie"/>
          <p:cNvPicPr>
            <a:picLocks noChangeAspect="0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8070346" y="5794223"/>
            <a:ext cx="895089" cy="817199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464" name="Guiding Processes of Team Dynamics"/>
          <p:cNvSpPr/>
          <p:nvPr/>
        </p:nvSpPr>
        <p:spPr>
          <a:xfrm>
            <a:off x="5598790" y="3973190"/>
            <a:ext cx="1807220" cy="1807220"/>
          </a:xfrm>
          <a:prstGeom prst="ellipse">
            <a:avLst/>
          </a:prstGeom>
          <a:gradFill>
            <a:gsLst>
              <a:gs pos="0">
                <a:srgbClr val="FFD479"/>
              </a:gs>
              <a:gs pos="27782">
                <a:srgbClr val="FFB43C"/>
              </a:gs>
              <a:gs pos="100000">
                <a:srgbClr val="FF9300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100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Guiding Processes of Team Dynamics</a:t>
            </a:r>
          </a:p>
        </p:txBody>
      </p:sp>
      <p:pic>
        <p:nvPicPr>
          <p:cNvPr id="465" name="Team Reflection" descr="Team Reflection"/>
          <p:cNvPicPr>
            <a:picLocks noChangeAspect="0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4159633" y="3153903"/>
            <a:ext cx="1550492" cy="155049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66" name="Interaction Patterns" descr="Interaction Patterns"/>
          <p:cNvPicPr>
            <a:picLocks noChangeAspect="0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7353300" y="3153903"/>
            <a:ext cx="1550492" cy="155049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67" name="Goal processing" descr="Goal processing"/>
          <p:cNvPicPr>
            <a:picLocks noChangeAspect="0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7321550" y="4922068"/>
            <a:ext cx="1550492" cy="155049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68" name="Team Preservation" descr="Team Preservation"/>
          <p:cNvPicPr>
            <a:picLocks noChangeAspect="0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5727154" y="5974016"/>
            <a:ext cx="1550492" cy="155049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69" name="Goal Setting" descr="Goal Setting"/>
          <p:cNvPicPr>
            <a:picLocks noChangeAspect="0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5725679" y="2377072"/>
            <a:ext cx="1553442" cy="155344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70" name="Team Parameters" descr="Team Parameters"/>
          <p:cNvPicPr>
            <a:picLocks noChangeAspect="0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4159633" y="4922068"/>
            <a:ext cx="1550492" cy="1550492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2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2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10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2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Class="entr" nodeType="afterEffect" presetID="10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10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Class="entr" nodeType="afterEffect" presetID="10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2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10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1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Class="entr" nodeType="afterEffect" presetID="10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5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ntr" nodeType="clickEffect" presetID="10" grpId="1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0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Class="entr" nodeType="afterEffect" presetID="10" grpId="2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4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nodeType="clickEffect" presetID="10" grpId="2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9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Class="entr" nodeType="afterEffect" presetID="10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8" dur="2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ID="10" grpId="2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3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Class="entr" nodeType="afterEffect" presetID="10" grpId="2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7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ntr" nodeType="clickEffect" presetID="10" grpId="2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2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2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Class="entr" nodeType="afterEffect" presetID="10" grpId="2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1"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Class="entr" nodeType="clickEffect" presetID="10" grpId="2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6"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Class="entr" nodeType="afterEffect" presetID="10" grpId="3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0"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0" grpId="13"/>
      <p:bldP build="whole" bldLvl="1" animBg="1" rev="0" advAuto="0" spid="477" grpId="17"/>
      <p:bldP build="whole" bldLvl="1" animBg="1" rev="0" advAuto="0" spid="440" grpId="3"/>
      <p:bldP build="whole" bldLvl="1" animBg="1" rev="0" advAuto="0" spid="475" grpId="27"/>
      <p:bldP build="whole" bldLvl="1" animBg="1" rev="0" advAuto="0" spid="449" grpId="28"/>
      <p:bldP build="whole" bldLvl="1" animBg="1" rev="0" advAuto="0" spid="445" grpId="10"/>
      <p:bldP build="whole" bldLvl="1" animBg="1" rev="0" advAuto="0" spid="472" grpId="4"/>
      <p:bldP build="whole" bldLvl="1" animBg="1" rev="0" advAuto="0" spid="473" grpId="9"/>
      <p:bldP build="whole" bldLvl="1" animBg="1" rev="0" advAuto="0" spid="481" grpId="12"/>
      <p:bldP build="whole" bldLvl="1" animBg="1" rev="0" advAuto="0" spid="466" grpId="6"/>
      <p:bldP build="whole" bldLvl="1" animBg="1" rev="0" advAuto="0" spid="448" grpId="30"/>
      <p:bldP build="whole" bldLvl="1" animBg="1" rev="0" advAuto="0" spid="458" grpId="25"/>
      <p:bldP build="whole" bldLvl="1" animBg="1" rev="0" advAuto="0" spid="470" grpId="21"/>
      <p:bldP build="whole" bldLvl="1" animBg="1" rev="0" advAuto="0" spid="457" grpId="23"/>
      <p:bldP build="whole" bldLvl="1" animBg="1" rev="0" advAuto="0" spid="461" grpId="15"/>
      <p:bldP build="whole" bldLvl="1" animBg="1" rev="0" advAuto="0" spid="474" grpId="7"/>
      <p:bldP build="whole" bldLvl="1" animBg="1" rev="0" advAuto="0" spid="471" grpId="2"/>
      <p:bldP build="whole" bldLvl="1" animBg="1" rev="0" advAuto="0" spid="444" grpId="8"/>
      <p:bldP build="whole" bldLvl="1" animBg="1" rev="0" advAuto="0" spid="441" grpId="5"/>
      <p:bldP build="whole" bldLvl="1" animBg="1" rev="0" advAuto="0" spid="480" grpId="24"/>
      <p:bldP build="whole" bldLvl="1" animBg="1" rev="0" advAuto="0" spid="476" grpId="29"/>
      <p:bldP build="whole" bldLvl="1" animBg="1" rev="0" advAuto="0" spid="453" grpId="20"/>
      <p:bldP build="whole" bldLvl="1" animBg="1" rev="0" advAuto="0" spid="478" grpId="19"/>
      <p:bldP build="whole" bldLvl="1" animBg="1" rev="0" advAuto="0" spid="452" grpId="18"/>
      <p:bldP build="whole" bldLvl="1" animBg="1" rev="0" advAuto="0" spid="469" grpId="1"/>
      <p:bldP build="whole" bldLvl="1" animBg="1" rev="0" advAuto="0" spid="468" grpId="16"/>
      <p:bldP build="whole" bldLvl="1" animBg="1" rev="0" advAuto="0" spid="467" grpId="11"/>
      <p:bldP build="whole" bldLvl="1" animBg="1" rev="0" advAuto="0" spid="465" grpId="26"/>
      <p:bldP build="whole" bldLvl="1" animBg="1" rev="0" advAuto="0" spid="482" grpId="14"/>
      <p:bldP build="whole" bldLvl="1" animBg="1" rev="0" advAuto="0" spid="479" grpId="2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uiding Prozesses of Organisational dynamics"/>
          <p:cNvSpPr/>
          <p:nvPr/>
        </p:nvSpPr>
        <p:spPr>
          <a:xfrm>
            <a:off x="5584601" y="3946942"/>
            <a:ext cx="1850838" cy="1850837"/>
          </a:xfrm>
          <a:prstGeom prst="ellipse">
            <a:avLst/>
          </a:prstGeom>
          <a:gradFill>
            <a:gsLst>
              <a:gs pos="0">
                <a:srgbClr val="FEFA88"/>
              </a:gs>
              <a:gs pos="26136">
                <a:srgbClr val="FFB245"/>
              </a:gs>
              <a:gs pos="100000">
                <a:srgbClr val="FF6902"/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000">
                <a:solidFill>
                  <a:srgbClr val="FFFFFF"/>
                </a:solid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/>
            <a:r>
              <a:t>Guiding Prozesses of Organisational dynamics</a:t>
            </a:r>
          </a:p>
        </p:txBody>
      </p:sp>
      <p:pic>
        <p:nvPicPr>
          <p:cNvPr id="485" name="Decision Orientation" descr="Decision Orientation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5200" y="6050950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86" name="Handling the Present" descr="Handling the Present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7404" y="550897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87" name="Handling the Future" descr="Handling the Futur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57953" y="4090700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88" name="Handling the Past" descr="Handling the Past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4535" y="2670196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89" name="Decision Maker" descr="Decision Maker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05200" y="2207870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0" name="Social Complexity" descr="Social Complexity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701300" y="3368675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1" name="Quality Focus" descr="Quality Focus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01300" y="4864100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2" name="Including" descr="Including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306477" y="121853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3" name="Excluding" descr="Excluding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327335" y="555172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4" name="Retaining" descr="Retaining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98363" y="1189413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5" name="Adapting" descr="Adapting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055820" y="213699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6" name="Risk-taking" descr="Risk-taking"/>
          <p:cNvPicPr>
            <a:picLocks noChangeAspect="0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576440" y="343836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7" name="Danger-bearing" descr="Danger-bearing"/>
          <p:cNvPicPr>
            <a:picLocks noChangeAspect="0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614540" y="467798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8" name="Rule-compliant" descr="Rule-compliant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102289" y="6050950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499" name="Situation-compliant" descr="Situation-compliant"/>
          <p:cNvPicPr>
            <a:picLocks noChangeAspect="0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304660" y="699198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00" name="Internally orientated" descr="Internally orientated"/>
          <p:cNvPicPr>
            <a:picLocks noChangeAspect="0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441635" y="7612222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01" name="Externally Orientated" descr="Externally Orientated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413691" y="704278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02" name="Thourogh" descr="Thourogh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091439" y="4864100"/>
            <a:ext cx="1346201" cy="13462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03" name="Controlling" descr="Controlling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2097399" y="343836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04" name="Quick" descr="Quick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2503182" y="5959449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05" name="Trusting" descr="Trusting"/>
          <p:cNvPicPr>
            <a:picLocks noChangeAspect="0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2465082" y="232404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0" name="Verbindungslinie" descr="Verbindungslinie"/>
          <p:cNvPicPr>
            <a:picLocks noChangeAspect="0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8766120" y="2876769"/>
            <a:ext cx="359455" cy="22929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1" name="Verbindungslinie" descr="Verbindungslinie"/>
          <p:cNvPicPr>
            <a:picLocks noChangeAspect="0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8537586" y="2460469"/>
            <a:ext cx="234126" cy="37699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2" name="Verbindungslinie" descr="Verbindungslinie"/>
          <p:cNvPicPr>
            <a:picLocks noChangeAspect="0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9386390" y="4342602"/>
            <a:ext cx="307815" cy="22806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3" name="Verbindungslinie" descr="Verbindungslinie"/>
          <p:cNvPicPr>
            <a:picLocks noChangeAspect="0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9398863" y="4921755"/>
            <a:ext cx="320969" cy="23409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4" name="Verbindungslinie" descr="Verbindungslinie"/>
          <p:cNvPicPr>
            <a:picLocks noChangeAspect="0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8894662" y="6314701"/>
            <a:ext cx="306570" cy="23561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5" name="Verbindungslinie" descr="Verbindungslinie"/>
          <p:cNvPicPr>
            <a:picLocks noChangeAspect="0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8616141" y="6701251"/>
            <a:ext cx="225965" cy="37334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6" name="Verbindungslinie" descr="Verbindungslinie"/>
          <p:cNvPicPr>
            <a:picLocks noChangeAspect="0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5132601" y="7330395"/>
            <a:ext cx="242793" cy="34858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7" name="Verbindungslinie" descr="Verbindungslinie"/>
          <p:cNvPicPr>
            <a:picLocks noChangeAspect="0"/>
          </p:cNvPicPr>
          <p:nvPr/>
        </p:nvPicPr>
        <p:blipFill>
          <a:blip r:embed="rId31">
            <a:extLst/>
          </a:blip>
          <a:stretch>
            <a:fillRect/>
          </a:stretch>
        </p:blipFill>
        <p:spPr>
          <a:xfrm>
            <a:off x="4565864" y="7081544"/>
            <a:ext cx="333364" cy="27685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8" name="Verbindungslinie" descr="Verbindungslinie"/>
          <p:cNvPicPr>
            <a:picLocks noChangeAspect="0"/>
          </p:cNvPicPr>
          <p:nvPr/>
        </p:nvPicPr>
        <p:blipFill>
          <a:blip r:embed="rId32">
            <a:extLst/>
          </a:blip>
          <a:stretch>
            <a:fillRect/>
          </a:stretch>
        </p:blipFill>
        <p:spPr>
          <a:xfrm>
            <a:off x="3549762" y="5861101"/>
            <a:ext cx="321374" cy="305069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39" name="Verbindungslinie" descr="Verbindungslinie"/>
          <p:cNvPicPr>
            <a:picLocks noChangeAspect="0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3347695" y="5628431"/>
            <a:ext cx="440715" cy="243706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40" name="Verbindungslinie" descr="Verbindungslinie"/>
          <p:cNvPicPr>
            <a:picLocks noChangeAspect="0"/>
          </p:cNvPicPr>
          <p:nvPr/>
        </p:nvPicPr>
        <p:blipFill>
          <a:blip r:embed="rId34">
            <a:extLst/>
          </a:blip>
          <a:stretch>
            <a:fillRect/>
          </a:stretch>
        </p:blipFill>
        <p:spPr>
          <a:xfrm>
            <a:off x="3353656" y="3776673"/>
            <a:ext cx="419087" cy="24238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41" name="Verbindungslinie" descr="Verbindungslinie"/>
          <p:cNvPicPr>
            <a:picLocks noChangeAspect="0"/>
          </p:cNvPicPr>
          <p:nvPr/>
        </p:nvPicPr>
        <p:blipFill>
          <a:blip r:embed="rId35">
            <a:extLst/>
          </a:blip>
          <a:stretch>
            <a:fillRect/>
          </a:stretch>
        </p:blipFill>
        <p:spPr>
          <a:xfrm>
            <a:off x="3597883" y="3378645"/>
            <a:ext cx="316816" cy="28163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42" name="Verbindungslinie" descr="Verbindungslinie"/>
          <p:cNvPicPr>
            <a:picLocks noChangeAspect="0"/>
          </p:cNvPicPr>
          <p:nvPr/>
        </p:nvPicPr>
        <p:blipFill>
          <a:blip r:embed="rId36">
            <a:extLst/>
          </a:blip>
          <a:stretch>
            <a:fillRect/>
          </a:stretch>
        </p:blipFill>
        <p:spPr>
          <a:xfrm>
            <a:off x="4474065" y="2228252"/>
            <a:ext cx="409748" cy="316104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43" name="Verbindungslinie" descr="Verbindungslinie"/>
          <p:cNvPicPr>
            <a:picLocks noChangeAspect="0"/>
          </p:cNvPicPr>
          <p:nvPr/>
        </p:nvPicPr>
        <p:blipFill>
          <a:blip r:embed="rId37">
            <a:extLst/>
          </a:blip>
          <a:stretch>
            <a:fillRect/>
          </a:stretch>
        </p:blipFill>
        <p:spPr>
          <a:xfrm>
            <a:off x="4976471" y="1840490"/>
            <a:ext cx="238309" cy="46825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20" name="Personnel" descr="Personnel"/>
          <p:cNvPicPr>
            <a:picLocks noChangeAspect="0"/>
          </p:cNvPicPr>
          <p:nvPr/>
        </p:nvPicPr>
        <p:blipFill>
          <a:blip r:embed="rId38">
            <a:extLst/>
          </a:blip>
          <a:stretch>
            <a:fillRect/>
          </a:stretch>
        </p:blipFill>
        <p:spPr>
          <a:xfrm>
            <a:off x="6230619" y="1955137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21" name="Suitable" descr="Suitable"/>
          <p:cNvPicPr>
            <a:picLocks noChangeAspect="0"/>
          </p:cNvPicPr>
          <p:nvPr/>
        </p:nvPicPr>
        <p:blipFill>
          <a:blip r:embed="rId39">
            <a:extLst/>
          </a:blip>
          <a:stretch>
            <a:fillRect/>
          </a:stretch>
        </p:blipFill>
        <p:spPr>
          <a:xfrm>
            <a:off x="5752420" y="299953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22" name="Unsuitable" descr="Unsuitable"/>
          <p:cNvPicPr>
            <a:picLocks noChangeAspect="0"/>
          </p:cNvPicPr>
          <p:nvPr/>
        </p:nvPicPr>
        <p:blipFill>
          <a:blip r:embed="rId40">
            <a:extLst/>
          </a:blip>
          <a:stretch>
            <a:fillRect/>
          </a:stretch>
        </p:blipFill>
        <p:spPr>
          <a:xfrm>
            <a:off x="6950341" y="467145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44" name="Verbindungslinie" descr="Verbindungslinie"/>
          <p:cNvPicPr>
            <a:picLocks noChangeAspect="0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7144978" y="1690101"/>
            <a:ext cx="235689" cy="38828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45" name="Verbindungslinie" descr="Verbindungslinie"/>
          <p:cNvPicPr>
            <a:picLocks noChangeAspect="0"/>
          </p:cNvPicPr>
          <p:nvPr/>
        </p:nvPicPr>
        <p:blipFill>
          <a:blip r:embed="rId42">
            <a:extLst/>
          </a:blip>
          <a:stretch>
            <a:fillRect/>
          </a:stretch>
        </p:blipFill>
        <p:spPr>
          <a:xfrm>
            <a:off x="6541379" y="1562752"/>
            <a:ext cx="231926" cy="475787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25" name="Networking" descr="Networking"/>
          <p:cNvPicPr>
            <a:picLocks noChangeAspect="0"/>
          </p:cNvPicPr>
          <p:nvPr/>
        </p:nvPicPr>
        <p:blipFill>
          <a:blip r:embed="rId43">
            <a:extLst/>
          </a:blip>
          <a:stretch>
            <a:fillRect/>
          </a:stretch>
        </p:blipFill>
        <p:spPr>
          <a:xfrm>
            <a:off x="6281419" y="6325262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26" name="Decoupling" descr="Decoupling"/>
          <p:cNvPicPr>
            <a:picLocks noChangeAspect="0"/>
          </p:cNvPicPr>
          <p:nvPr/>
        </p:nvPicPr>
        <p:blipFill>
          <a:blip r:embed="rId44">
            <a:extLst/>
          </a:blip>
          <a:stretch>
            <a:fillRect/>
          </a:stretch>
        </p:blipFill>
        <p:spPr>
          <a:xfrm>
            <a:off x="7128141" y="7714256"/>
            <a:ext cx="1346201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27" name="Linking" descr="Linking"/>
          <p:cNvPicPr>
            <a:picLocks noChangeAspect="0"/>
          </p:cNvPicPr>
          <p:nvPr/>
        </p:nvPicPr>
        <p:blipFill>
          <a:blip r:embed="rId45">
            <a:extLst/>
          </a:blip>
          <a:stretch>
            <a:fillRect/>
          </a:stretch>
        </p:blipFill>
        <p:spPr>
          <a:xfrm>
            <a:off x="5969000" y="7905974"/>
            <a:ext cx="1346200" cy="13462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46" name="Verbindungslinie" descr="Verbindungslinie"/>
          <p:cNvPicPr>
            <a:picLocks noChangeAspect="0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7120336" y="7579544"/>
            <a:ext cx="274293" cy="37048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547" name="Verbindungslinie" descr="Verbindungslinie"/>
          <p:cNvPicPr>
            <a:picLocks noChangeAspect="0"/>
          </p:cNvPicPr>
          <p:nvPr/>
        </p:nvPicPr>
        <p:blipFill>
          <a:blip r:embed="rId47">
            <a:extLst/>
          </a:blip>
          <a:stretch>
            <a:fillRect/>
          </a:stretch>
        </p:blipFill>
        <p:spPr>
          <a:xfrm>
            <a:off x="6790231" y="7613441"/>
            <a:ext cx="241629" cy="391798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25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1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125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25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25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125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3" dur="1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10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25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10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1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ID="10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1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ID="10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1" dur="1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ID="10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6" dur="1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Class="entr" nodeType="afterEffect" presetID="10" grpId="1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0" dur="1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5" dur="1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Class="entr" nodeType="afterEffect" presetID="10" grpId="2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9" dur="1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ID="10" grpId="2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4" dur="1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ID="10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9" dur="1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1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3" dur="1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clickEffect" presetID="10" grpId="2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8" dur="1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Class="entr" nodeType="afterEffect" presetID="10" grpId="2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2" dur="1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2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1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ID="10" grpId="2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2" dur="1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"/>
                            </p:stCondLst>
                            <p:childTnLst>
                              <p:par>
                                <p:cTn id="134" presetClass="entr" nodeType="afterEffect" presetID="10" grpId="2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6" dur="1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clickEffect" presetID="10" grpId="3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1" dur="1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50"/>
                            </p:stCondLst>
                            <p:childTnLst>
                              <p:par>
                                <p:cTn id="143" presetClass="entr" nodeType="afterEffect" presetID="10" grpId="3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5" dur="1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ntr" nodeType="clickEffect" presetID="10" grpId="3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0" dur="1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Class="entr" nodeType="clickEffect" presetID="10" grpId="3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5" dur="1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250"/>
                            </p:stCondLst>
                            <p:childTnLst>
                              <p:par>
                                <p:cTn id="157" presetClass="entr" nodeType="afterEffect" presetID="10" grpId="3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8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9" dur="1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Class="entr" nodeType="clickEffect" presetID="10" grpId="3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4" dur="1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6" presetClass="entr" nodeType="afterEffect" presetID="10" grpId="3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8" dur="1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Class="entr" nodeType="clickEffect" presetID="10" grpId="3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2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3" dur="1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Class="entr" nodeType="clickEffect" presetID="10" grpId="3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7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8" dur="1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250"/>
                            </p:stCondLst>
                            <p:childTnLst>
                              <p:par>
                                <p:cTn id="180" presetClass="entr" nodeType="afterEffect" presetID="10" grpId="3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2" dur="1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Class="entr" nodeType="clickEffect" presetID="10" grpId="4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7" dur="1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"/>
                            </p:stCondLst>
                            <p:childTnLst>
                              <p:par>
                                <p:cTn id="189" presetClass="entr" nodeType="afterEffect" presetID="10" grpId="4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1" dur="1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Class="entr" nodeType="clickEffect" presetID="10" grpId="4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6" dur="1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Class="entr" nodeType="clickEffect" presetID="10" grpId="4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1" dur="1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Class="entr" nodeType="afterEffect" presetID="10" grpId="4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5" dur="12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Class="entr" nodeType="clickEffect" presetID="10" grpId="4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0" dur="1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250"/>
                            </p:stCondLst>
                            <p:childTnLst>
                              <p:par>
                                <p:cTn id="212" presetClass="entr" nodeType="afterEffect" presetID="10" grpId="4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3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4" dur="125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9" grpId="30"/>
      <p:bldP build="whole" bldLvl="1" animBg="1" rev="0" advAuto="0" spid="505" grpId="36"/>
      <p:bldP build="whole" bldLvl="1" animBg="1" rev="0" advAuto="0" spid="535" grpId="15"/>
      <p:bldP build="whole" bldLvl="1" animBg="1" rev="0" advAuto="0" spid="485" grpId="22"/>
      <p:bldP build="whole" bldLvl="1" animBg="1" rev="0" advAuto="0" spid="484" grpId="1"/>
      <p:bldP build="whole" bldLvl="1" animBg="1" rev="0" advAuto="0" spid="499" grpId="16"/>
      <p:bldP build="whole" bldLvl="1" animBg="1" rev="0" advAuto="0" spid="496" grpId="9"/>
      <p:bldP build="whole" bldLvl="1" animBg="1" rev="0" advAuto="0" spid="534" grpId="13"/>
      <p:bldP build="whole" bldLvl="1" animBg="1" rev="0" advAuto="0" spid="530" grpId="5"/>
      <p:bldP build="whole" bldLvl="1" animBg="1" rev="0" advAuto="0" spid="494" grpId="4"/>
      <p:bldP build="whole" bldLvl="1" animBg="1" rev="0" advAuto="0" spid="520" grpId="42"/>
      <p:bldP build="whole" bldLvl="1" animBg="1" rev="0" advAuto="0" spid="531" grpId="3"/>
      <p:bldP build="whole" bldLvl="1" animBg="1" rev="0" advAuto="0" spid="487" grpId="7"/>
      <p:bldP build="whole" bldLvl="1" animBg="1" rev="0" advAuto="0" spid="543" grpId="40"/>
      <p:bldP build="whole" bldLvl="1" animBg="1" rev="0" advAuto="0" spid="504" grpId="29"/>
      <p:bldP build="whole" bldLvl="1" animBg="1" rev="0" advAuto="0" spid="489" grpId="37"/>
      <p:bldP build="whole" bldLvl="1" animBg="1" rev="0" advAuto="0" spid="537" grpId="25"/>
      <p:bldP build="whole" bldLvl="1" animBg="1" rev="0" advAuto="0" spid="502" grpId="31"/>
      <p:bldP build="whole" bldLvl="1" animBg="1" rev="0" advAuto="0" spid="521" grpId="44"/>
      <p:bldP build="whole" bldLvl="1" animBg="1" rev="0" advAuto="0" spid="522" grpId="46"/>
      <p:bldP build="whole" bldLvl="1" animBg="1" rev="0" advAuto="0" spid="488" grpId="2"/>
      <p:bldP build="whole" bldLvl="1" animBg="1" rev="0" advAuto="0" spid="532" grpId="8"/>
      <p:bldP build="whole" bldLvl="1" animBg="1" rev="0" advAuto="0" spid="546" grpId="18"/>
      <p:bldP build="whole" bldLvl="1" animBg="1" rev="0" advAuto="0" spid="491" grpId="27"/>
      <p:bldP build="whole" bldLvl="1" animBg="1" rev="0" advAuto="0" spid="542" grpId="38"/>
      <p:bldP build="whole" bldLvl="1" animBg="1" rev="0" advAuto="0" spid="500" grpId="24"/>
      <p:bldP build="whole" bldLvl="1" animBg="1" rev="0" advAuto="0" spid="544" grpId="45"/>
      <p:bldP build="whole" bldLvl="1" animBg="1" rev="0" advAuto="0" spid="527" grpId="21"/>
      <p:bldP build="whole" bldLvl="1" animBg="1" rev="0" advAuto="0" spid="490" grpId="32"/>
      <p:bldP build="whole" bldLvl="1" animBg="1" rev="0" advAuto="0" spid="541" grpId="35"/>
      <p:bldP build="whole" bldLvl="1" animBg="1" rev="0" advAuto="0" spid="538" grpId="28"/>
      <p:bldP build="whole" bldLvl="1" animBg="1" rev="0" advAuto="0" spid="533" grpId="10"/>
      <p:bldP build="whole" bldLvl="1" animBg="1" rev="0" advAuto="0" spid="526" grpId="19"/>
      <p:bldP build="whole" bldLvl="1" animBg="1" rev="0" advAuto="0" spid="486" grpId="12"/>
      <p:bldP build="whole" bldLvl="1" animBg="1" rev="0" advAuto="0" spid="540" grpId="33"/>
      <p:bldP build="whole" bldLvl="1" animBg="1" rev="0" advAuto="0" spid="497" grpId="11"/>
      <p:bldP build="whole" bldLvl="1" animBg="1" rev="0" advAuto="0" spid="545" grpId="43"/>
      <p:bldP build="whole" bldLvl="1" animBg="1" rev="0" advAuto="0" spid="493" grpId="41"/>
      <p:bldP build="whole" bldLvl="1" animBg="1" rev="0" advAuto="0" spid="547" grpId="20"/>
      <p:bldP build="whole" bldLvl="1" animBg="1" rev="0" advAuto="0" spid="495" grpId="6"/>
      <p:bldP build="whole" bldLvl="1" animBg="1" rev="0" advAuto="0" spid="536" grpId="23"/>
      <p:bldP build="whole" bldLvl="1" animBg="1" rev="0" advAuto="0" spid="503" grpId="34"/>
      <p:bldP build="whole" bldLvl="1" animBg="1" rev="0" advAuto="0" spid="492" grpId="39"/>
      <p:bldP build="whole" bldLvl="1" animBg="1" rev="0" advAuto="0" spid="498" grpId="14"/>
      <p:bldP build="whole" bldLvl="1" animBg="1" rev="0" advAuto="0" spid="525" grpId="17"/>
      <p:bldP build="whole" bldLvl="1" animBg="1" rev="0" advAuto="0" spid="501" grpId="26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